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1" d="100"/>
          <a:sy n="51" d="100"/>
        </p:scale>
        <p:origin x="48" y="10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Income per person in 2024 as a multiple of 2000 (PPP, constant 2021 $)</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v>Income per person, 2024 vs 2000 (multiple)</c:v>
          </c:tx>
          <c:spPr>
            <a:solidFill>
              <a:schemeClr val="accent1"/>
            </a:solidFill>
            <a:ln>
              <a:noFill/>
            </a:ln>
            <a:effectLst/>
          </c:spPr>
          <c:invertIfNegative val="0"/>
          <c:cat>
            <c:strLit>
              <c:ptCount val="25"/>
              <c:pt idx="0">
                <c:v>Italy</c:v>
              </c:pt>
              <c:pt idx="1">
                <c:v>Mexico</c:v>
              </c:pt>
              <c:pt idx="2">
                <c:v>Saudi Arabia</c:v>
              </c:pt>
              <c:pt idx="3">
                <c:v>Canada</c:v>
              </c:pt>
              <c:pt idx="4">
                <c:v>France</c:v>
              </c:pt>
              <c:pt idx="5">
                <c:v>Japan</c:v>
              </c:pt>
              <c:pt idx="6">
                <c:v>Argentina</c:v>
              </c:pt>
              <c:pt idx="7">
                <c:v>Spain</c:v>
              </c:pt>
              <c:pt idx="8">
                <c:v>South Africa</c:v>
              </c:pt>
              <c:pt idx="9">
                <c:v>United Kingdom</c:v>
              </c:pt>
              <c:pt idx="10">
                <c:v>Switzerland</c:v>
              </c:pt>
              <c:pt idx="11">
                <c:v>Germany</c:v>
              </c:pt>
              <c:pt idx="12">
                <c:v>Netherlands</c:v>
              </c:pt>
              <c:pt idx="13">
                <c:v>Australia</c:v>
              </c:pt>
              <c:pt idx="14">
                <c:v>United States</c:v>
              </c:pt>
              <c:pt idx="15">
                <c:v>Brazil</c:v>
              </c:pt>
              <c:pt idx="16">
                <c:v>Nigeria</c:v>
              </c:pt>
              <c:pt idx="17">
                <c:v>Egypt</c:v>
              </c:pt>
              <c:pt idx="18">
                <c:v>Russia</c:v>
              </c:pt>
              <c:pt idx="19">
                <c:v>South Korea</c:v>
              </c:pt>
              <c:pt idx="20">
                <c:v>Indonesia</c:v>
              </c:pt>
              <c:pt idx="21">
                <c:v>Poland</c:v>
              </c:pt>
              <c:pt idx="22">
                <c:v>Turkiye</c:v>
              </c:pt>
              <c:pt idx="23">
                <c:v>India</c:v>
              </c:pt>
              <c:pt idx="24">
                <c:v>China</c:v>
              </c:pt>
            </c:strLit>
          </c:cat>
          <c:val>
            <c:numLit>
              <c:formatCode>General</c:formatCode>
              <c:ptCount val="25"/>
              <c:pt idx="0">
                <c:v>1.06</c:v>
              </c:pt>
              <c:pt idx="1">
                <c:v>1.07</c:v>
              </c:pt>
              <c:pt idx="2">
                <c:v>1.1299999999999999</c:v>
              </c:pt>
              <c:pt idx="3">
                <c:v>1.19</c:v>
              </c:pt>
              <c:pt idx="4">
                <c:v>1.19</c:v>
              </c:pt>
              <c:pt idx="5">
                <c:v>1.2</c:v>
              </c:pt>
              <c:pt idx="6">
                <c:v>1.2</c:v>
              </c:pt>
              <c:pt idx="7">
                <c:v>1.21</c:v>
              </c:pt>
              <c:pt idx="8">
                <c:v>1.22</c:v>
              </c:pt>
              <c:pt idx="9">
                <c:v>1.22</c:v>
              </c:pt>
              <c:pt idx="10">
                <c:v>1.24</c:v>
              </c:pt>
              <c:pt idx="11">
                <c:v>1.25</c:v>
              </c:pt>
              <c:pt idx="12">
                <c:v>1.26</c:v>
              </c:pt>
              <c:pt idx="13">
                <c:v>1.34</c:v>
              </c:pt>
              <c:pt idx="14">
                <c:v>1.38</c:v>
              </c:pt>
              <c:pt idx="15">
                <c:v>1.4</c:v>
              </c:pt>
              <c:pt idx="16">
                <c:v>1.64</c:v>
              </c:pt>
              <c:pt idx="17">
                <c:v>1.68</c:v>
              </c:pt>
              <c:pt idx="18">
                <c:v>2.08</c:v>
              </c:pt>
              <c:pt idx="19">
                <c:v>2.09</c:v>
              </c:pt>
              <c:pt idx="20">
                <c:v>2.39</c:v>
              </c:pt>
              <c:pt idx="21">
                <c:v>2.4300000000000002</c:v>
              </c:pt>
              <c:pt idx="22">
                <c:v>2.4300000000000002</c:v>
              </c:pt>
              <c:pt idx="23">
                <c:v>3.13</c:v>
              </c:pt>
              <c:pt idx="24">
                <c:v>5.86</c:v>
              </c:pt>
            </c:numLit>
          </c:val>
          <c:extLst>
            <c:ext xmlns:c16="http://schemas.microsoft.com/office/drawing/2014/chart" uri="{C3380CC4-5D6E-409C-BE32-E72D297353CC}">
              <c16:uniqueId val="{00000003-C0F0-4C3B-A620-AC37ABE408A9}"/>
            </c:ext>
          </c:extLst>
        </c:ser>
        <c:dLbls>
          <c:showLegendKey val="0"/>
          <c:showVal val="0"/>
          <c:showCatName val="0"/>
          <c:showSerName val="0"/>
          <c:showPercent val="0"/>
          <c:showBubbleSize val="0"/>
        </c:dLbls>
        <c:gapWidth val="219"/>
        <c:overlap val="-27"/>
        <c:axId val="593591103"/>
        <c:axId val="662572975"/>
      </c:barChart>
      <c:catAx>
        <c:axId val="5935911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2572975"/>
        <c:crosses val="autoZero"/>
        <c:auto val="1"/>
        <c:lblAlgn val="ctr"/>
        <c:lblOffset val="100"/>
        <c:noMultiLvlLbl val="0"/>
      </c:catAx>
      <c:valAx>
        <c:axId val="66257297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359110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Richest ÷ poorest income per person among the 25 (x)</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v>Richest ÷ poorest income per person</c:v>
          </c:tx>
          <c:spPr>
            <a:ln w="28575" cap="rnd">
              <a:solidFill>
                <a:schemeClr val="accent1"/>
              </a:solidFill>
              <a:round/>
            </a:ln>
            <a:effectLst/>
          </c:spPr>
          <c:marker>
            <c:symbol val="none"/>
          </c:marker>
          <c:cat>
            <c:strLit>
              <c:ptCount val="2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strLit>
          </c:cat>
          <c:val>
            <c:numLit>
              <c:formatCode>General</c:formatCode>
              <c:ptCount val="25"/>
              <c:pt idx="0">
                <c:v>22.87</c:v>
              </c:pt>
              <c:pt idx="1">
                <c:v>22.44</c:v>
              </c:pt>
              <c:pt idx="2">
                <c:v>21.93</c:v>
              </c:pt>
              <c:pt idx="3">
                <c:v>20.47</c:v>
              </c:pt>
              <c:pt idx="4">
                <c:v>19.66</c:v>
              </c:pt>
              <c:pt idx="5">
                <c:v>18.940000000000001</c:v>
              </c:pt>
              <c:pt idx="6">
                <c:v>18.420000000000002</c:v>
              </c:pt>
              <c:pt idx="7">
                <c:v>17.899999999999999</c:v>
              </c:pt>
              <c:pt idx="8">
                <c:v>17.84</c:v>
              </c:pt>
              <c:pt idx="9">
                <c:v>16.25</c:v>
              </c:pt>
              <c:pt idx="10">
                <c:v>15.53</c:v>
              </c:pt>
              <c:pt idx="11">
                <c:v>15.01</c:v>
              </c:pt>
              <c:pt idx="12">
                <c:v>14.44</c:v>
              </c:pt>
              <c:pt idx="13">
                <c:v>13.85</c:v>
              </c:pt>
              <c:pt idx="14">
                <c:v>13.22</c:v>
              </c:pt>
              <c:pt idx="15">
                <c:v>12.43</c:v>
              </c:pt>
              <c:pt idx="16">
                <c:v>11.71</c:v>
              </c:pt>
              <c:pt idx="17">
                <c:v>11.15</c:v>
              </c:pt>
              <c:pt idx="18">
                <c:v>10.86</c:v>
              </c:pt>
              <c:pt idx="19">
                <c:v>10.61</c:v>
              </c:pt>
              <c:pt idx="20">
                <c:v>11.03</c:v>
              </c:pt>
              <c:pt idx="21">
                <c:v>11.01</c:v>
              </c:pt>
              <c:pt idx="22">
                <c:v>11.06</c:v>
              </c:pt>
              <c:pt idx="23">
                <c:v>10.89</c:v>
              </c:pt>
              <c:pt idx="24">
                <c:v>10.69</c:v>
              </c:pt>
            </c:numLit>
          </c:val>
          <c:smooth val="0"/>
          <c:extLst>
            <c:ext xmlns:c16="http://schemas.microsoft.com/office/drawing/2014/chart" uri="{C3380CC4-5D6E-409C-BE32-E72D297353CC}">
              <c16:uniqueId val="{00000003-F7CB-499B-9214-84B620B69F7D}"/>
            </c:ext>
          </c:extLst>
        </c:ser>
        <c:dLbls>
          <c:showLegendKey val="0"/>
          <c:showVal val="0"/>
          <c:showCatName val="0"/>
          <c:showSerName val="0"/>
          <c:showPercent val="0"/>
          <c:showBubbleSize val="0"/>
        </c:dLbls>
        <c:smooth val="0"/>
        <c:axId val="1117467343"/>
        <c:axId val="1035136399"/>
      </c:lineChart>
      <c:catAx>
        <c:axId val="11174673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35136399"/>
        <c:crosses val="autoZero"/>
        <c:auto val="1"/>
        <c:lblAlgn val="ctr"/>
        <c:lblOffset val="100"/>
        <c:noMultiLvlLbl val="0"/>
      </c:catAx>
      <c:valAx>
        <c:axId val="103513639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1746734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Number of the 25 economies whose real GDP shrank, by year</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v>Economies with shrinking GDP</c:v>
          </c:tx>
          <c:spPr>
            <a:solidFill>
              <a:schemeClr val="accent1"/>
            </a:solidFill>
            <a:ln>
              <a:noFill/>
            </a:ln>
            <a:effectLst/>
          </c:spPr>
          <c:invertIfNegative val="0"/>
          <c:cat>
            <c:strLit>
              <c:ptCount val="2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strLit>
          </c:cat>
          <c:val>
            <c:numLit>
              <c:formatCode>General</c:formatCode>
              <c:ptCount val="25"/>
              <c:pt idx="0">
                <c:v>1</c:v>
              </c:pt>
              <c:pt idx="1">
                <c:v>3</c:v>
              </c:pt>
              <c:pt idx="2">
                <c:v>4</c:v>
              </c:pt>
              <c:pt idx="3">
                <c:v>2</c:v>
              </c:pt>
              <c:pt idx="4">
                <c:v>0</c:v>
              </c:pt>
              <c:pt idx="5">
                <c:v>0</c:v>
              </c:pt>
              <c:pt idx="6">
                <c:v>0</c:v>
              </c:pt>
              <c:pt idx="7">
                <c:v>0</c:v>
              </c:pt>
              <c:pt idx="8">
                <c:v>3</c:v>
              </c:pt>
              <c:pt idx="9">
                <c:v>17</c:v>
              </c:pt>
              <c:pt idx="10">
                <c:v>0</c:v>
              </c:pt>
              <c:pt idx="11">
                <c:v>2</c:v>
              </c:pt>
              <c:pt idx="12">
                <c:v>4</c:v>
              </c:pt>
              <c:pt idx="13">
                <c:v>3</c:v>
              </c:pt>
              <c:pt idx="14">
                <c:v>2</c:v>
              </c:pt>
              <c:pt idx="15">
                <c:v>2</c:v>
              </c:pt>
              <c:pt idx="16">
                <c:v>3</c:v>
              </c:pt>
              <c:pt idx="17">
                <c:v>0</c:v>
              </c:pt>
              <c:pt idx="18">
                <c:v>1</c:v>
              </c:pt>
              <c:pt idx="19">
                <c:v>3</c:v>
              </c:pt>
              <c:pt idx="20">
                <c:v>22</c:v>
              </c:pt>
              <c:pt idx="21">
                <c:v>0</c:v>
              </c:pt>
              <c:pt idx="22">
                <c:v>1</c:v>
              </c:pt>
              <c:pt idx="23">
                <c:v>3</c:v>
              </c:pt>
              <c:pt idx="24">
                <c:v>3</c:v>
              </c:pt>
            </c:numLit>
          </c:val>
          <c:extLst>
            <c:ext xmlns:c16="http://schemas.microsoft.com/office/drawing/2014/chart" uri="{C3380CC4-5D6E-409C-BE32-E72D297353CC}">
              <c16:uniqueId val="{00000003-B272-42D2-8226-3FEA49DDEC66}"/>
            </c:ext>
          </c:extLst>
        </c:ser>
        <c:dLbls>
          <c:showLegendKey val="0"/>
          <c:showVal val="0"/>
          <c:showCatName val="0"/>
          <c:showSerName val="0"/>
          <c:showPercent val="0"/>
          <c:showBubbleSize val="0"/>
        </c:dLbls>
        <c:gapWidth val="219"/>
        <c:overlap val="-27"/>
        <c:axId val="619798399"/>
        <c:axId val="679545103"/>
      </c:barChart>
      <c:catAx>
        <c:axId val="6197983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9545103"/>
        <c:crosses val="autoZero"/>
        <c:auto val="1"/>
        <c:lblAlgn val="ctr"/>
        <c:lblOffset val="100"/>
        <c:noMultiLvlLbl val="0"/>
      </c:catAx>
      <c:valAx>
        <c:axId val="67954510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979839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Years of life expectancy at birth gained, 2000 → 2024</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v>Life expectancy gain, 2000–2024 (years)</c:v>
          </c:tx>
          <c:spPr>
            <a:solidFill>
              <a:schemeClr val="accent1"/>
            </a:solidFill>
            <a:ln>
              <a:noFill/>
            </a:ln>
            <a:effectLst/>
          </c:spPr>
          <c:invertIfNegative val="0"/>
          <c:cat>
            <c:strLit>
              <c:ptCount val="25"/>
              <c:pt idx="0">
                <c:v>United States</c:v>
              </c:pt>
              <c:pt idx="1">
                <c:v>Mexico</c:v>
              </c:pt>
              <c:pt idx="2">
                <c:v>Germany</c:v>
              </c:pt>
              <c:pt idx="3">
                <c:v>Canada</c:v>
              </c:pt>
              <c:pt idx="4">
                <c:v>Japan</c:v>
              </c:pt>
              <c:pt idx="5">
                <c:v>Argentina</c:v>
              </c:pt>
              <c:pt idx="6">
                <c:v>United Kingdom</c:v>
              </c:pt>
              <c:pt idx="7">
                <c:v>Australia</c:v>
              </c:pt>
              <c:pt idx="8">
                <c:v>France</c:v>
              </c:pt>
              <c:pt idx="9">
                <c:v>Netherlands</c:v>
              </c:pt>
              <c:pt idx="10">
                <c:v>Italy</c:v>
              </c:pt>
              <c:pt idx="11">
                <c:v>Egypt</c:v>
              </c:pt>
              <c:pt idx="12">
                <c:v>Poland</c:v>
              </c:pt>
              <c:pt idx="13">
                <c:v>Switzerland</c:v>
              </c:pt>
              <c:pt idx="14">
                <c:v>Spain</c:v>
              </c:pt>
              <c:pt idx="15">
                <c:v>Indonesia</c:v>
              </c:pt>
              <c:pt idx="16">
                <c:v>Turkiye</c:v>
              </c:pt>
              <c:pt idx="17">
                <c:v>China</c:v>
              </c:pt>
              <c:pt idx="18">
                <c:v>Saudi Arabia</c:v>
              </c:pt>
              <c:pt idx="19">
                <c:v>Brazil</c:v>
              </c:pt>
              <c:pt idx="20">
                <c:v>Nigeria</c:v>
              </c:pt>
              <c:pt idx="21">
                <c:v>South Korea</c:v>
              </c:pt>
              <c:pt idx="22">
                <c:v>South Africa</c:v>
              </c:pt>
              <c:pt idx="23">
                <c:v>Russia</c:v>
              </c:pt>
              <c:pt idx="24">
                <c:v>India</c:v>
              </c:pt>
            </c:strLit>
          </c:cat>
          <c:val>
            <c:numLit>
              <c:formatCode>General</c:formatCode>
              <c:ptCount val="25"/>
              <c:pt idx="0">
                <c:v>2.25</c:v>
              </c:pt>
              <c:pt idx="1">
                <c:v>2.7</c:v>
              </c:pt>
              <c:pt idx="2">
                <c:v>2.87</c:v>
              </c:pt>
              <c:pt idx="3">
                <c:v>2.94</c:v>
              </c:pt>
              <c:pt idx="4">
                <c:v>2.96</c:v>
              </c:pt>
              <c:pt idx="5">
                <c:v>3.63</c:v>
              </c:pt>
              <c:pt idx="6">
                <c:v>3.65</c:v>
              </c:pt>
              <c:pt idx="7">
                <c:v>3.82</c:v>
              </c:pt>
              <c:pt idx="8">
                <c:v>3.92</c:v>
              </c:pt>
              <c:pt idx="9">
                <c:v>3.98</c:v>
              </c:pt>
              <c:pt idx="10">
                <c:v>4.17</c:v>
              </c:pt>
              <c:pt idx="11">
                <c:v>4.47</c:v>
              </c:pt>
              <c:pt idx="12">
                <c:v>4.66</c:v>
              </c:pt>
              <c:pt idx="13">
                <c:v>4.7300000000000004</c:v>
              </c:pt>
              <c:pt idx="14">
                <c:v>4.92</c:v>
              </c:pt>
              <c:pt idx="15">
                <c:v>5</c:v>
              </c:pt>
              <c:pt idx="16">
                <c:v>5.49</c:v>
              </c:pt>
              <c:pt idx="17">
                <c:v>5.73</c:v>
              </c:pt>
              <c:pt idx="18">
                <c:v>6.38</c:v>
              </c:pt>
              <c:pt idx="19">
                <c:v>6.44</c:v>
              </c:pt>
              <c:pt idx="20">
                <c:v>7.49</c:v>
              </c:pt>
              <c:pt idx="21">
                <c:v>7.72</c:v>
              </c:pt>
              <c:pt idx="22">
                <c:v>7.94</c:v>
              </c:pt>
              <c:pt idx="23">
                <c:v>7.96</c:v>
              </c:pt>
              <c:pt idx="24">
                <c:v>9.49</c:v>
              </c:pt>
            </c:numLit>
          </c:val>
          <c:extLst>
            <c:ext xmlns:c16="http://schemas.microsoft.com/office/drawing/2014/chart" uri="{C3380CC4-5D6E-409C-BE32-E72D297353CC}">
              <c16:uniqueId val="{00000003-2C9D-4D46-A849-02B1126A3BD7}"/>
            </c:ext>
          </c:extLst>
        </c:ser>
        <c:dLbls>
          <c:showLegendKey val="0"/>
          <c:showVal val="0"/>
          <c:showCatName val="0"/>
          <c:showSerName val="0"/>
          <c:showPercent val="0"/>
          <c:showBubbleSize val="0"/>
        </c:dLbls>
        <c:gapWidth val="219"/>
        <c:overlap val="-27"/>
        <c:axId val="1031625599"/>
        <c:axId val="810601327"/>
      </c:barChart>
      <c:catAx>
        <c:axId val="10316255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10601327"/>
        <c:crosses val="autoZero"/>
        <c:auto val="1"/>
        <c:lblAlgn val="ctr"/>
        <c:lblOffset val="100"/>
        <c:noMultiLvlLbl val="0"/>
      </c:catAx>
      <c:valAx>
        <c:axId val="81060132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3162559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Share of population using the internet (%)</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v>Median of 25</c:v>
          </c:tx>
          <c:spPr>
            <a:ln w="28575" cap="rnd">
              <a:solidFill>
                <a:schemeClr val="accent1"/>
              </a:solidFill>
              <a:round/>
            </a:ln>
            <a:effectLst/>
          </c:spPr>
          <c:marker>
            <c:symbol val="none"/>
          </c:marker>
          <c:cat>
            <c:strLit>
              <c:ptCount val="2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strLit>
          </c:cat>
          <c:val>
            <c:numLit>
              <c:formatCode>General</c:formatCode>
              <c:ptCount val="25"/>
              <c:pt idx="0">
                <c:v>7.3</c:v>
              </c:pt>
              <c:pt idx="1">
                <c:v>9.9</c:v>
              </c:pt>
              <c:pt idx="2">
                <c:v>16.100000000000001</c:v>
              </c:pt>
              <c:pt idx="3">
                <c:v>19</c:v>
              </c:pt>
              <c:pt idx="4">
                <c:v>25.8</c:v>
              </c:pt>
              <c:pt idx="5">
                <c:v>35</c:v>
              </c:pt>
              <c:pt idx="6">
                <c:v>38</c:v>
              </c:pt>
              <c:pt idx="7">
                <c:v>40.799999999999997</c:v>
              </c:pt>
              <c:pt idx="8">
                <c:v>44.5</c:v>
              </c:pt>
              <c:pt idx="9">
                <c:v>48.8</c:v>
              </c:pt>
              <c:pt idx="10">
                <c:v>53.7</c:v>
              </c:pt>
              <c:pt idx="11">
                <c:v>58</c:v>
              </c:pt>
              <c:pt idx="12">
                <c:v>62.3</c:v>
              </c:pt>
              <c:pt idx="13">
                <c:v>62.8</c:v>
              </c:pt>
              <c:pt idx="14">
                <c:v>66.599999999999994</c:v>
              </c:pt>
              <c:pt idx="15">
                <c:v>69.599999999999994</c:v>
              </c:pt>
              <c:pt idx="16">
                <c:v>73.3</c:v>
              </c:pt>
              <c:pt idx="17">
                <c:v>76</c:v>
              </c:pt>
              <c:pt idx="18">
                <c:v>80.900000000000006</c:v>
              </c:pt>
              <c:pt idx="19">
                <c:v>82.6</c:v>
              </c:pt>
              <c:pt idx="20">
                <c:v>85</c:v>
              </c:pt>
              <c:pt idx="21">
                <c:v>86.1</c:v>
              </c:pt>
              <c:pt idx="22">
                <c:v>86.9</c:v>
              </c:pt>
              <c:pt idx="23">
                <c:v>89.2</c:v>
              </c:pt>
              <c:pt idx="24">
                <c:v>89.7</c:v>
              </c:pt>
            </c:numLit>
          </c:val>
          <c:smooth val="0"/>
          <c:extLst>
            <c:ext xmlns:c16="http://schemas.microsoft.com/office/drawing/2014/chart" uri="{C3380CC4-5D6E-409C-BE32-E72D297353CC}">
              <c16:uniqueId val="{00000003-4EBA-4B9C-B9E8-8F5547401EBB}"/>
            </c:ext>
          </c:extLst>
        </c:ser>
        <c:ser>
          <c:idx val="1"/>
          <c:order val="1"/>
          <c:tx>
            <c:v>United States</c:v>
          </c:tx>
          <c:spPr>
            <a:ln w="28575" cap="rnd">
              <a:solidFill>
                <a:schemeClr val="accent2"/>
              </a:solidFill>
              <a:round/>
            </a:ln>
            <a:effectLst/>
          </c:spPr>
          <c:marker>
            <c:symbol val="none"/>
          </c:marker>
          <c:cat>
            <c:strLit>
              <c:ptCount val="2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strLit>
          </c:cat>
          <c:val>
            <c:numLit>
              <c:formatCode>General</c:formatCode>
              <c:ptCount val="25"/>
              <c:pt idx="0">
                <c:v>43.1</c:v>
              </c:pt>
              <c:pt idx="1">
                <c:v>49.1</c:v>
              </c:pt>
              <c:pt idx="2">
                <c:v>58.8</c:v>
              </c:pt>
              <c:pt idx="3">
                <c:v>61.7</c:v>
              </c:pt>
              <c:pt idx="4">
                <c:v>64.8</c:v>
              </c:pt>
              <c:pt idx="5">
                <c:v>68</c:v>
              </c:pt>
              <c:pt idx="6">
                <c:v>68.900000000000006</c:v>
              </c:pt>
              <c:pt idx="7">
                <c:v>75</c:v>
              </c:pt>
              <c:pt idx="8">
                <c:v>74</c:v>
              </c:pt>
              <c:pt idx="9">
                <c:v>71</c:v>
              </c:pt>
              <c:pt idx="10">
                <c:v>71.7</c:v>
              </c:pt>
              <c:pt idx="11">
                <c:v>69.7</c:v>
              </c:pt>
              <c:pt idx="12">
                <c:v>74.7</c:v>
              </c:pt>
              <c:pt idx="13">
                <c:v>71.400000000000006</c:v>
              </c:pt>
              <c:pt idx="14">
                <c:v>73</c:v>
              </c:pt>
              <c:pt idx="15">
                <c:v>74.599999999999994</c:v>
              </c:pt>
              <c:pt idx="16">
                <c:v>85.5</c:v>
              </c:pt>
              <c:pt idx="17">
                <c:v>87.3</c:v>
              </c:pt>
              <c:pt idx="18">
                <c:v>88.5</c:v>
              </c:pt>
              <c:pt idx="19">
                <c:v>89.4</c:v>
              </c:pt>
              <c:pt idx="20">
                <c:v>90.3</c:v>
              </c:pt>
              <c:pt idx="21">
                <c:v>91.3</c:v>
              </c:pt>
              <c:pt idx="22">
                <c:v>92.7</c:v>
              </c:pt>
              <c:pt idx="23">
                <c:v>93.5</c:v>
              </c:pt>
              <c:pt idx="24">
                <c:v>94.7</c:v>
              </c:pt>
            </c:numLit>
          </c:val>
          <c:smooth val="0"/>
          <c:extLst>
            <c:ext xmlns:c16="http://schemas.microsoft.com/office/drawing/2014/chart" uri="{C3380CC4-5D6E-409C-BE32-E72D297353CC}">
              <c16:uniqueId val="{00000004-4EBA-4B9C-B9E8-8F5547401EBB}"/>
            </c:ext>
          </c:extLst>
        </c:ser>
        <c:ser>
          <c:idx val="2"/>
          <c:order val="2"/>
          <c:tx>
            <c:v>India</c:v>
          </c:tx>
          <c:spPr>
            <a:ln w="28575" cap="rnd">
              <a:solidFill>
                <a:schemeClr val="accent3"/>
              </a:solidFill>
              <a:round/>
            </a:ln>
            <a:effectLst/>
          </c:spPr>
          <c:marker>
            <c:symbol val="none"/>
          </c:marker>
          <c:cat>
            <c:strLit>
              <c:ptCount val="2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strLit>
          </c:cat>
          <c:val>
            <c:numLit>
              <c:formatCode>General</c:formatCode>
              <c:ptCount val="25"/>
              <c:pt idx="0">
                <c:v>0.5</c:v>
              </c:pt>
              <c:pt idx="1">
                <c:v>0.7</c:v>
              </c:pt>
              <c:pt idx="2">
                <c:v>1.5</c:v>
              </c:pt>
              <c:pt idx="3">
                <c:v>1.7</c:v>
              </c:pt>
              <c:pt idx="4">
                <c:v>2</c:v>
              </c:pt>
              <c:pt idx="5">
                <c:v>2.4</c:v>
              </c:pt>
              <c:pt idx="6">
                <c:v>2.8</c:v>
              </c:pt>
              <c:pt idx="7">
                <c:v>4</c:v>
              </c:pt>
              <c:pt idx="8">
                <c:v>4.4000000000000004</c:v>
              </c:pt>
              <c:pt idx="9">
                <c:v>5.0999999999999996</c:v>
              </c:pt>
              <c:pt idx="10">
                <c:v>7.5</c:v>
              </c:pt>
              <c:pt idx="11">
                <c:v>10.1</c:v>
              </c:pt>
              <c:pt idx="12">
                <c:v>11.1</c:v>
              </c:pt>
              <c:pt idx="13">
                <c:v>12.3</c:v>
              </c:pt>
              <c:pt idx="14">
                <c:v>13.5</c:v>
              </c:pt>
              <c:pt idx="15">
                <c:v>14.9</c:v>
              </c:pt>
              <c:pt idx="16">
                <c:v>16.5</c:v>
              </c:pt>
              <c:pt idx="17">
                <c:v>18.2</c:v>
              </c:pt>
              <c:pt idx="18">
                <c:v>20.100000000000001</c:v>
              </c:pt>
              <c:pt idx="19">
                <c:v>29.5</c:v>
              </c:pt>
              <c:pt idx="20">
                <c:v>43.4</c:v>
              </c:pt>
              <c:pt idx="21">
                <c:v>49.3</c:v>
              </c:pt>
              <c:pt idx="22">
                <c:v>55.9</c:v>
              </c:pt>
              <c:pt idx="23">
                <c:v>60.3</c:v>
              </c:pt>
              <c:pt idx="24">
                <c:v>64.900000000000006</c:v>
              </c:pt>
            </c:numLit>
          </c:val>
          <c:smooth val="0"/>
          <c:extLst>
            <c:ext xmlns:c16="http://schemas.microsoft.com/office/drawing/2014/chart" uri="{C3380CC4-5D6E-409C-BE32-E72D297353CC}">
              <c16:uniqueId val="{00000005-4EBA-4B9C-B9E8-8F5547401EBB}"/>
            </c:ext>
          </c:extLst>
        </c:ser>
        <c:ser>
          <c:idx val="3"/>
          <c:order val="3"/>
          <c:tx>
            <c:v>Nigeria</c:v>
          </c:tx>
          <c:spPr>
            <a:ln w="28575" cap="rnd">
              <a:solidFill>
                <a:schemeClr val="accent4"/>
              </a:solidFill>
              <a:round/>
            </a:ln>
            <a:effectLst/>
          </c:spPr>
          <c:marker>
            <c:symbol val="none"/>
          </c:marker>
          <c:cat>
            <c:strLit>
              <c:ptCount val="2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strLit>
          </c:cat>
          <c:val>
            <c:numLit>
              <c:formatCode>General</c:formatCode>
              <c:ptCount val="25"/>
              <c:pt idx="0">
                <c:v>0.1</c:v>
              </c:pt>
              <c:pt idx="1">
                <c:v>0.1</c:v>
              </c:pt>
              <c:pt idx="2">
                <c:v>0.3</c:v>
              </c:pt>
              <c:pt idx="3">
                <c:v>0.6</c:v>
              </c:pt>
              <c:pt idx="4">
                <c:v>1.3</c:v>
              </c:pt>
              <c:pt idx="5">
                <c:v>3.5</c:v>
              </c:pt>
              <c:pt idx="6">
                <c:v>5.5</c:v>
              </c:pt>
              <c:pt idx="7">
                <c:v>6.8</c:v>
              </c:pt>
              <c:pt idx="8">
                <c:v>8</c:v>
              </c:pt>
              <c:pt idx="9">
                <c:v>9.3000000000000007</c:v>
              </c:pt>
              <c:pt idx="10">
                <c:v>11.5</c:v>
              </c:pt>
              <c:pt idx="11">
                <c:v>13.8</c:v>
              </c:pt>
              <c:pt idx="12">
                <c:v>16.100000000000001</c:v>
              </c:pt>
              <c:pt idx="13">
                <c:v>19.100000000000001</c:v>
              </c:pt>
              <c:pt idx="14">
                <c:v>21</c:v>
              </c:pt>
              <c:pt idx="15">
                <c:v>22.5</c:v>
              </c:pt>
              <c:pt idx="16">
                <c:v>24.1</c:v>
              </c:pt>
              <c:pt idx="17">
                <c:v>25.9</c:v>
              </c:pt>
              <c:pt idx="18">
                <c:v>27.7</c:v>
              </c:pt>
              <c:pt idx="19">
                <c:v>29.7</c:v>
              </c:pt>
              <c:pt idx="20">
                <c:v>31.9</c:v>
              </c:pt>
              <c:pt idx="21">
                <c:v>35.5</c:v>
              </c:pt>
              <c:pt idx="22">
                <c:v>39.1</c:v>
              </c:pt>
              <c:pt idx="23">
                <c:v>40.1</c:v>
              </c:pt>
              <c:pt idx="24">
                <c:v>41.2</c:v>
              </c:pt>
            </c:numLit>
          </c:val>
          <c:smooth val="0"/>
          <c:extLst>
            <c:ext xmlns:c16="http://schemas.microsoft.com/office/drawing/2014/chart" uri="{C3380CC4-5D6E-409C-BE32-E72D297353CC}">
              <c16:uniqueId val="{00000006-4EBA-4B9C-B9E8-8F5547401EBB}"/>
            </c:ext>
          </c:extLst>
        </c:ser>
        <c:dLbls>
          <c:showLegendKey val="0"/>
          <c:showVal val="0"/>
          <c:showCatName val="0"/>
          <c:showSerName val="0"/>
          <c:showPercent val="0"/>
          <c:showBubbleSize val="0"/>
        </c:dLbls>
        <c:smooth val="0"/>
        <c:axId val="1113528303"/>
        <c:axId val="810562447"/>
      </c:lineChart>
      <c:catAx>
        <c:axId val="11135283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10562447"/>
        <c:crosses val="autoZero"/>
        <c:auto val="1"/>
        <c:lblAlgn val="ctr"/>
        <c:lblOffset val="100"/>
        <c:noMultiLvlLbl val="0"/>
      </c:catAx>
      <c:valAx>
        <c:axId val="81056244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1352830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233F6F-E745-4215-8EDC-52BA0C1681C6}" type="datetimeFigureOut">
              <a:rPr lang="en-US" smtClean="0"/>
              <a:t>10/7/2026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4FFFB8-724B-48C4-9BB6-741B6295B8B4}" type="slidenum">
              <a:rPr lang="en-US" smtClean="0"/>
              <a:t>‹#›</a:t>
            </a:fld>
            <a:endParaRPr lang="en-US"/>
          </a:p>
        </p:txBody>
      </p:sp>
    </p:spTree>
    <p:extLst>
      <p:ext uri="{BB962C8B-B14F-4D97-AF65-F5344CB8AC3E}">
        <p14:creationId xmlns:p14="http://schemas.microsoft.com/office/powerpoint/2010/main" val="41740382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Key message: over 2000–2024 the 25 major economies got richer, healthier and connected, and the gap between richest and poorest halved.
- Four numbers to remember: China's income per person grew 5.9x; the richest-to-poorest income gap fell from 23x to 11x; median life expectancy rose 4.7 years; the median share online went from 7% to 90%.
- But catch-up is uneven: the median economy grew only 1.26x, and two global shocks hit almost everyone.
- All numbers come from the World Bank WDI via a refreshable Excel workbook with automated checks.
Transition: let's start with income.</a:t>
            </a:r>
          </a:p>
        </p:txBody>
      </p:sp>
      <p:sp>
        <p:nvSpPr>
          <p:cNvPr id="4" name="Slide Number Placeholder 3"/>
          <p:cNvSpPr>
            <a:spLocks noGrp="1"/>
          </p:cNvSpPr>
          <p:nvPr>
            <p:ph type="sldNum" sz="quarter" idx="5"/>
          </p:nvPr>
        </p:nvSpPr>
        <p:spPr/>
        <p:txBody>
          <a:bodyPr/>
          <a:lstStyle/>
          <a:p>
            <a:fld id="{454FFFB8-724B-48C4-9BB6-741B6295B8B4}" type="slidenum">
              <a:rPr lang="en-US" smtClean="0"/>
              <a:t>1</a:t>
            </a:fld>
            <a:endParaRPr lang="en-US"/>
          </a:p>
        </p:txBody>
      </p:sp>
    </p:spTree>
    <p:extLst>
      <p:ext uri="{BB962C8B-B14F-4D97-AF65-F5344CB8AC3E}">
        <p14:creationId xmlns:p14="http://schemas.microsoft.com/office/powerpoint/2010/main" val="4613476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Key message: income growth was concentrated in emerging economies.
- China 5.9x and India 3.1x; Turkiye, Poland and Indonesia about 2.4x.
- 7 of 25 at least doubled income per person. The median multiple is just 1.26x.
- Most rich economies added 20–40%; Italy barely moved (1.06x), Mexico and Saudi Arabia also near flat.
- Measure: GDP per person at purchasing-power parity, constant 2021 international dollars – so inflation and price-level differences are removed.
Caveat: this is national average income; it says nothing about how it is shared.</a:t>
            </a:r>
          </a:p>
        </p:txBody>
      </p:sp>
      <p:sp>
        <p:nvSpPr>
          <p:cNvPr id="4" name="Slide Number Placeholder 3"/>
          <p:cNvSpPr>
            <a:spLocks noGrp="1"/>
          </p:cNvSpPr>
          <p:nvPr>
            <p:ph type="sldNum" sz="quarter" idx="5"/>
          </p:nvPr>
        </p:nvSpPr>
        <p:spPr/>
        <p:txBody>
          <a:bodyPr/>
          <a:lstStyle/>
          <a:p>
            <a:fld id="{454FFFB8-724B-48C4-9BB6-741B6295B8B4}" type="slidenum">
              <a:rPr lang="en-US" smtClean="0"/>
              <a:t>2</a:t>
            </a:fld>
            <a:endParaRPr lang="en-US"/>
          </a:p>
        </p:txBody>
      </p:sp>
    </p:spTree>
    <p:extLst>
      <p:ext uri="{BB962C8B-B14F-4D97-AF65-F5344CB8AC3E}">
        <p14:creationId xmlns:p14="http://schemas.microsoft.com/office/powerpoint/2010/main" val="3646451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Key message: the gap between the richest and poorest of these economies halved.
- In 2000 Switzerland's income per person was 22.9 times India's.
- By 2024 the gap was 10.7x, and the poorest economy in the group is now Nigeria, not India.
- The narrowing was steady until 2019 and has been flat since (10.6x in 2019, 10.7x in 2024).
Caveat: this compares only the top and bottom economy each year, so it is sensitive to which countries are in the group.</a:t>
            </a:r>
          </a:p>
        </p:txBody>
      </p:sp>
      <p:sp>
        <p:nvSpPr>
          <p:cNvPr id="4" name="Slide Number Placeholder 3"/>
          <p:cNvSpPr>
            <a:spLocks noGrp="1"/>
          </p:cNvSpPr>
          <p:nvPr>
            <p:ph type="sldNum" sz="quarter" idx="5"/>
          </p:nvPr>
        </p:nvSpPr>
        <p:spPr/>
        <p:txBody>
          <a:bodyPr/>
          <a:lstStyle/>
          <a:p>
            <a:fld id="{454FFFB8-724B-48C4-9BB6-741B6295B8B4}" type="slidenum">
              <a:rPr lang="en-US" smtClean="0"/>
              <a:t>3</a:t>
            </a:fld>
            <a:endParaRPr lang="en-US"/>
          </a:p>
        </p:txBody>
      </p:sp>
    </p:spTree>
    <p:extLst>
      <p:ext uri="{BB962C8B-B14F-4D97-AF65-F5344CB8AC3E}">
        <p14:creationId xmlns:p14="http://schemas.microsoft.com/office/powerpoint/2010/main" val="38743463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Key message: downturns are global and synchronised.
- In a normal year 0–4 of the 25 economies shrink. In 2009 it was 17; in 2020 it was 22.
- Median growth was −2.6% in 2009 and −3.9% in 2020, followed by a strong +6.2% rebound in 2021.
- Since then growth has settled lower: median 2.8% a year in 2022–24 versus 3.3% before the financial crisis (2001–07).
Implication: diversification across these big economies offers little protection in a global shock.</a:t>
            </a:r>
          </a:p>
        </p:txBody>
      </p:sp>
      <p:sp>
        <p:nvSpPr>
          <p:cNvPr id="4" name="Slide Number Placeholder 3"/>
          <p:cNvSpPr>
            <a:spLocks noGrp="1"/>
          </p:cNvSpPr>
          <p:nvPr>
            <p:ph type="sldNum" sz="quarter" idx="5"/>
          </p:nvPr>
        </p:nvSpPr>
        <p:spPr/>
        <p:txBody>
          <a:bodyPr/>
          <a:lstStyle/>
          <a:p>
            <a:fld id="{454FFFB8-724B-48C4-9BB6-741B6295B8B4}" type="slidenum">
              <a:rPr lang="en-US" smtClean="0"/>
              <a:t>4</a:t>
            </a:fld>
            <a:endParaRPr lang="en-US"/>
          </a:p>
        </p:txBody>
      </p:sp>
    </p:spTree>
    <p:extLst>
      <p:ext uri="{BB962C8B-B14F-4D97-AF65-F5344CB8AC3E}">
        <p14:creationId xmlns:p14="http://schemas.microsoft.com/office/powerpoint/2010/main" val="25004798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Key message: everyone lives longer, and the biggest gains came where life expectancy started lowest.
- Median life expectancy rose from 73.9 to 78.9 years; it went up in all 25.
- India gained 9.5 years, Russia and South Africa about 8 (recovering from 1990s/HIV-era lows).
- The United States had the smallest gain (+2.3 years).
- Nigeria improved by 7.5 years but is still lowest at 54.6 years.
Caveat: 2024 estimates are modelled and may be revised.</a:t>
            </a:r>
          </a:p>
        </p:txBody>
      </p:sp>
      <p:sp>
        <p:nvSpPr>
          <p:cNvPr id="4" name="Slide Number Placeholder 3"/>
          <p:cNvSpPr>
            <a:spLocks noGrp="1"/>
          </p:cNvSpPr>
          <p:nvPr>
            <p:ph type="sldNum" sz="quarter" idx="5"/>
          </p:nvPr>
        </p:nvSpPr>
        <p:spPr/>
        <p:txBody>
          <a:bodyPr/>
          <a:lstStyle/>
          <a:p>
            <a:fld id="{454FFFB8-724B-48C4-9BB6-741B6295B8B4}" type="slidenum">
              <a:rPr lang="en-US" smtClean="0"/>
              <a:t>5</a:t>
            </a:fld>
            <a:endParaRPr lang="en-US"/>
          </a:p>
        </p:txBody>
      </p:sp>
    </p:spTree>
    <p:extLst>
      <p:ext uri="{BB962C8B-B14F-4D97-AF65-F5344CB8AC3E}">
        <p14:creationId xmlns:p14="http://schemas.microsoft.com/office/powerpoint/2010/main" val="42140867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Key message: the biggest change of all – going online.
- The median share of people using the internet went from 7% to 90%.
- 20 of 25 economies are now above 80%; none were in 2000.
- China went from 2% to 92% and is now above the median; the US is at 95%.
- India jumped after 2018 (cheap mobile data) to 65%; Nigeria is at 41% – this is where the next users will come from.
Caveat: figures are ITU estimates; some years are missing (e.g. Australia 2002–04).</a:t>
            </a:r>
          </a:p>
        </p:txBody>
      </p:sp>
      <p:sp>
        <p:nvSpPr>
          <p:cNvPr id="4" name="Slide Number Placeholder 3"/>
          <p:cNvSpPr>
            <a:spLocks noGrp="1"/>
          </p:cNvSpPr>
          <p:nvPr>
            <p:ph type="sldNum" sz="quarter" idx="5"/>
          </p:nvPr>
        </p:nvSpPr>
        <p:spPr/>
        <p:txBody>
          <a:bodyPr/>
          <a:lstStyle/>
          <a:p>
            <a:fld id="{454FFFB8-724B-48C4-9BB6-741B6295B8B4}" type="slidenum">
              <a:rPr lang="en-US" smtClean="0"/>
              <a:t>6</a:t>
            </a:fld>
            <a:endParaRPr lang="en-US"/>
          </a:p>
        </p:txBody>
      </p:sp>
    </p:spTree>
    <p:extLst>
      <p:ext uri="{BB962C8B-B14F-4D97-AF65-F5344CB8AC3E}">
        <p14:creationId xmlns:p14="http://schemas.microsoft.com/office/powerpoint/2010/main" val="10638617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Key message: the world's big economies are converging, but slowly and unevenly – use these as directional signals.
So what: growth leadership is in emerging economies; shocks hit everyone at once; the remaining connectivity and income gaps are in India and Nigeria; convergence has paused since 2019.
Sources and caveats: World Bank WDI (updated 13 Jul 2026, CC BY 4.0). The 25-economy selection is ours. 2024 figures are provisional and PPP values get revised. Medians are not weighted by population or GDP. National averages hide inequality inside countries.
The Excel workbook refreshes from the World Bank API and has 19 automated checks, all passing. Questions?</a:t>
            </a:r>
          </a:p>
        </p:txBody>
      </p:sp>
      <p:sp>
        <p:nvSpPr>
          <p:cNvPr id="4" name="Slide Number Placeholder 3"/>
          <p:cNvSpPr>
            <a:spLocks noGrp="1"/>
          </p:cNvSpPr>
          <p:nvPr>
            <p:ph type="sldNum" sz="quarter" idx="5"/>
          </p:nvPr>
        </p:nvSpPr>
        <p:spPr/>
        <p:txBody>
          <a:bodyPr/>
          <a:lstStyle/>
          <a:p>
            <a:fld id="{454FFFB8-724B-48C4-9BB6-741B6295B8B4}" type="slidenum">
              <a:rPr lang="en-US" smtClean="0"/>
              <a:t>7</a:t>
            </a:fld>
            <a:endParaRPr lang="en-US"/>
          </a:p>
        </p:txBody>
      </p:sp>
    </p:spTree>
    <p:extLst>
      <p:ext uri="{BB962C8B-B14F-4D97-AF65-F5344CB8AC3E}">
        <p14:creationId xmlns:p14="http://schemas.microsoft.com/office/powerpoint/2010/main" val="28356078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E914D-6C7A-EA3B-8AD7-7095CE4683F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6AC47B-0E8F-AB13-30DA-28A98DEF319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558259A-C27B-7A59-B103-7D2AE2EDC7CD}"/>
              </a:ext>
            </a:extLst>
          </p:cNvPr>
          <p:cNvSpPr>
            <a:spLocks noGrp="1"/>
          </p:cNvSpPr>
          <p:nvPr>
            <p:ph type="dt" sz="half" idx="10"/>
          </p:nvPr>
        </p:nvSpPr>
        <p:spPr/>
        <p:txBody>
          <a:bodyPr/>
          <a:lstStyle/>
          <a:p>
            <a:fld id="{52F280ED-653F-465D-B428-5AEC42E2C015}" type="datetimeFigureOut">
              <a:rPr lang="en-US" smtClean="0"/>
              <a:t>10/7/2026</a:t>
            </a:fld>
            <a:endParaRPr lang="en-US"/>
          </a:p>
        </p:txBody>
      </p:sp>
      <p:sp>
        <p:nvSpPr>
          <p:cNvPr id="5" name="Footer Placeholder 4">
            <a:extLst>
              <a:ext uri="{FF2B5EF4-FFF2-40B4-BE49-F238E27FC236}">
                <a16:creationId xmlns:a16="http://schemas.microsoft.com/office/drawing/2014/main" id="{2CAC7294-A44F-640D-71DB-1F20D651AF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FC046B-5E68-1E77-21FC-BFD90C6C4D86}"/>
              </a:ext>
            </a:extLst>
          </p:cNvPr>
          <p:cNvSpPr>
            <a:spLocks noGrp="1"/>
          </p:cNvSpPr>
          <p:nvPr>
            <p:ph type="sldNum" sz="quarter" idx="12"/>
          </p:nvPr>
        </p:nvSpPr>
        <p:spPr/>
        <p:txBody>
          <a:bodyPr/>
          <a:lstStyle/>
          <a:p>
            <a:fld id="{D09685DA-C2B8-4588-9864-61A1DBA90534}" type="slidenum">
              <a:rPr lang="en-US" smtClean="0"/>
              <a:t>‹#›</a:t>
            </a:fld>
            <a:endParaRPr lang="en-US"/>
          </a:p>
        </p:txBody>
      </p:sp>
    </p:spTree>
    <p:extLst>
      <p:ext uri="{BB962C8B-B14F-4D97-AF65-F5344CB8AC3E}">
        <p14:creationId xmlns:p14="http://schemas.microsoft.com/office/powerpoint/2010/main" val="1088952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F0C70-268C-2824-C8AC-F1B1039F5F0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22E50EA-3B49-06C0-6A18-095ED3368F0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3E02FD-8C0E-9EDF-5867-0CA9D72C104C}"/>
              </a:ext>
            </a:extLst>
          </p:cNvPr>
          <p:cNvSpPr>
            <a:spLocks noGrp="1"/>
          </p:cNvSpPr>
          <p:nvPr>
            <p:ph type="dt" sz="half" idx="10"/>
          </p:nvPr>
        </p:nvSpPr>
        <p:spPr/>
        <p:txBody>
          <a:bodyPr/>
          <a:lstStyle/>
          <a:p>
            <a:fld id="{52F280ED-653F-465D-B428-5AEC42E2C015}" type="datetimeFigureOut">
              <a:rPr lang="en-US" smtClean="0"/>
              <a:t>10/7/2026</a:t>
            </a:fld>
            <a:endParaRPr lang="en-US"/>
          </a:p>
        </p:txBody>
      </p:sp>
      <p:sp>
        <p:nvSpPr>
          <p:cNvPr id="5" name="Footer Placeholder 4">
            <a:extLst>
              <a:ext uri="{FF2B5EF4-FFF2-40B4-BE49-F238E27FC236}">
                <a16:creationId xmlns:a16="http://schemas.microsoft.com/office/drawing/2014/main" id="{A978B1C6-BB7E-49B7-8251-B4A3123A51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443C3F-74EB-BF40-56D8-43E90C987093}"/>
              </a:ext>
            </a:extLst>
          </p:cNvPr>
          <p:cNvSpPr>
            <a:spLocks noGrp="1"/>
          </p:cNvSpPr>
          <p:nvPr>
            <p:ph type="sldNum" sz="quarter" idx="12"/>
          </p:nvPr>
        </p:nvSpPr>
        <p:spPr/>
        <p:txBody>
          <a:bodyPr/>
          <a:lstStyle/>
          <a:p>
            <a:fld id="{D09685DA-C2B8-4588-9864-61A1DBA90534}" type="slidenum">
              <a:rPr lang="en-US" smtClean="0"/>
              <a:t>‹#›</a:t>
            </a:fld>
            <a:endParaRPr lang="en-US"/>
          </a:p>
        </p:txBody>
      </p:sp>
    </p:spTree>
    <p:extLst>
      <p:ext uri="{BB962C8B-B14F-4D97-AF65-F5344CB8AC3E}">
        <p14:creationId xmlns:p14="http://schemas.microsoft.com/office/powerpoint/2010/main" val="12141454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7805B-7E85-7CF3-24BB-5DC90FCD38B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D581B7A-039F-75D7-C7F6-ADCC1656477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C54126D-475B-6359-7AD0-1C4E5715F472}"/>
              </a:ext>
            </a:extLst>
          </p:cNvPr>
          <p:cNvSpPr>
            <a:spLocks noGrp="1"/>
          </p:cNvSpPr>
          <p:nvPr>
            <p:ph type="dt" sz="half" idx="10"/>
          </p:nvPr>
        </p:nvSpPr>
        <p:spPr/>
        <p:txBody>
          <a:bodyPr/>
          <a:lstStyle/>
          <a:p>
            <a:fld id="{52F280ED-653F-465D-B428-5AEC42E2C015}" type="datetimeFigureOut">
              <a:rPr lang="en-US" smtClean="0"/>
              <a:t>10/7/2026</a:t>
            </a:fld>
            <a:endParaRPr lang="en-US"/>
          </a:p>
        </p:txBody>
      </p:sp>
      <p:sp>
        <p:nvSpPr>
          <p:cNvPr id="5" name="Footer Placeholder 4">
            <a:extLst>
              <a:ext uri="{FF2B5EF4-FFF2-40B4-BE49-F238E27FC236}">
                <a16:creationId xmlns:a16="http://schemas.microsoft.com/office/drawing/2014/main" id="{579C8083-CACB-01BF-E109-63125546ED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0EB401-69E5-5E95-3E38-951AB08EF744}"/>
              </a:ext>
            </a:extLst>
          </p:cNvPr>
          <p:cNvSpPr>
            <a:spLocks noGrp="1"/>
          </p:cNvSpPr>
          <p:nvPr>
            <p:ph type="sldNum" sz="quarter" idx="12"/>
          </p:nvPr>
        </p:nvSpPr>
        <p:spPr/>
        <p:txBody>
          <a:bodyPr/>
          <a:lstStyle/>
          <a:p>
            <a:fld id="{D09685DA-C2B8-4588-9864-61A1DBA90534}" type="slidenum">
              <a:rPr lang="en-US" smtClean="0"/>
              <a:t>‹#›</a:t>
            </a:fld>
            <a:endParaRPr lang="en-US"/>
          </a:p>
        </p:txBody>
      </p:sp>
    </p:spTree>
    <p:extLst>
      <p:ext uri="{BB962C8B-B14F-4D97-AF65-F5344CB8AC3E}">
        <p14:creationId xmlns:p14="http://schemas.microsoft.com/office/powerpoint/2010/main" val="21453722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8EDA4-0C15-4980-FF10-638F1092B3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60FDD1C-78DD-E9BC-5A9F-E19BDA88D28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090CEA-CC37-C220-005B-35E60BE4B30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CB6C7D9-9C14-DBE2-2FA1-7BEBB5D83CFC}"/>
              </a:ext>
            </a:extLst>
          </p:cNvPr>
          <p:cNvSpPr>
            <a:spLocks noGrp="1"/>
          </p:cNvSpPr>
          <p:nvPr>
            <p:ph type="dt" sz="half" idx="10"/>
          </p:nvPr>
        </p:nvSpPr>
        <p:spPr/>
        <p:txBody>
          <a:bodyPr/>
          <a:lstStyle/>
          <a:p>
            <a:fld id="{52F280ED-653F-465D-B428-5AEC42E2C015}" type="datetimeFigureOut">
              <a:rPr lang="en-US" smtClean="0"/>
              <a:t>10/7/2026</a:t>
            </a:fld>
            <a:endParaRPr lang="en-US"/>
          </a:p>
        </p:txBody>
      </p:sp>
      <p:sp>
        <p:nvSpPr>
          <p:cNvPr id="6" name="Footer Placeholder 5">
            <a:extLst>
              <a:ext uri="{FF2B5EF4-FFF2-40B4-BE49-F238E27FC236}">
                <a16:creationId xmlns:a16="http://schemas.microsoft.com/office/drawing/2014/main" id="{DE951E14-0E7F-06AE-061E-BB5B0B9177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ED1D2C-18CB-4CAD-8740-7EC77C5C57F5}"/>
              </a:ext>
            </a:extLst>
          </p:cNvPr>
          <p:cNvSpPr>
            <a:spLocks noGrp="1"/>
          </p:cNvSpPr>
          <p:nvPr>
            <p:ph type="sldNum" sz="quarter" idx="12"/>
          </p:nvPr>
        </p:nvSpPr>
        <p:spPr/>
        <p:txBody>
          <a:bodyPr/>
          <a:lstStyle/>
          <a:p>
            <a:fld id="{D09685DA-C2B8-4588-9864-61A1DBA90534}" type="slidenum">
              <a:rPr lang="en-US" smtClean="0"/>
              <a:t>‹#›</a:t>
            </a:fld>
            <a:endParaRPr lang="en-US"/>
          </a:p>
        </p:txBody>
      </p:sp>
    </p:spTree>
    <p:extLst>
      <p:ext uri="{BB962C8B-B14F-4D97-AF65-F5344CB8AC3E}">
        <p14:creationId xmlns:p14="http://schemas.microsoft.com/office/powerpoint/2010/main" val="154664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C3141-24C1-EE3E-7FE0-C9EA3C853D8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B901ACA-9E99-B2A9-71B2-96A3740CBC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6703294-0BB8-177A-CB89-A80E7697DD4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58BCBA2-644A-AFC1-11B2-77D4851320D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B48A4C-6EAB-FA88-9D58-F25C566BD1C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EDC533-E452-0F0B-4D21-F59A50708FFC}"/>
              </a:ext>
            </a:extLst>
          </p:cNvPr>
          <p:cNvSpPr>
            <a:spLocks noGrp="1"/>
          </p:cNvSpPr>
          <p:nvPr>
            <p:ph type="dt" sz="half" idx="10"/>
          </p:nvPr>
        </p:nvSpPr>
        <p:spPr/>
        <p:txBody>
          <a:bodyPr/>
          <a:lstStyle/>
          <a:p>
            <a:fld id="{52F280ED-653F-465D-B428-5AEC42E2C015}" type="datetimeFigureOut">
              <a:rPr lang="en-US" smtClean="0"/>
              <a:t>10/7/2026</a:t>
            </a:fld>
            <a:endParaRPr lang="en-US"/>
          </a:p>
        </p:txBody>
      </p:sp>
      <p:sp>
        <p:nvSpPr>
          <p:cNvPr id="8" name="Footer Placeholder 7">
            <a:extLst>
              <a:ext uri="{FF2B5EF4-FFF2-40B4-BE49-F238E27FC236}">
                <a16:creationId xmlns:a16="http://schemas.microsoft.com/office/drawing/2014/main" id="{62EB4940-1526-86C4-1296-0E789F7F9EC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4E3AD75-C91B-D4B7-F775-FE3D92A597C4}"/>
              </a:ext>
            </a:extLst>
          </p:cNvPr>
          <p:cNvSpPr>
            <a:spLocks noGrp="1"/>
          </p:cNvSpPr>
          <p:nvPr>
            <p:ph type="sldNum" sz="quarter" idx="12"/>
          </p:nvPr>
        </p:nvSpPr>
        <p:spPr/>
        <p:txBody>
          <a:bodyPr/>
          <a:lstStyle/>
          <a:p>
            <a:fld id="{D09685DA-C2B8-4588-9864-61A1DBA90534}" type="slidenum">
              <a:rPr lang="en-US" smtClean="0"/>
              <a:t>‹#›</a:t>
            </a:fld>
            <a:endParaRPr lang="en-US"/>
          </a:p>
        </p:txBody>
      </p:sp>
    </p:spTree>
    <p:extLst>
      <p:ext uri="{BB962C8B-B14F-4D97-AF65-F5344CB8AC3E}">
        <p14:creationId xmlns:p14="http://schemas.microsoft.com/office/powerpoint/2010/main" val="35389255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D6E52-D115-BC9E-7ED4-91C9DA60540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C99AA10-5AB5-554A-33FB-D5AE281F7014}"/>
              </a:ext>
            </a:extLst>
          </p:cNvPr>
          <p:cNvSpPr>
            <a:spLocks noGrp="1"/>
          </p:cNvSpPr>
          <p:nvPr>
            <p:ph type="dt" sz="half" idx="10"/>
          </p:nvPr>
        </p:nvSpPr>
        <p:spPr/>
        <p:txBody>
          <a:bodyPr/>
          <a:lstStyle/>
          <a:p>
            <a:fld id="{52F280ED-653F-465D-B428-5AEC42E2C015}" type="datetimeFigureOut">
              <a:rPr lang="en-US" smtClean="0"/>
              <a:t>10/7/2026</a:t>
            </a:fld>
            <a:endParaRPr lang="en-US"/>
          </a:p>
        </p:txBody>
      </p:sp>
      <p:sp>
        <p:nvSpPr>
          <p:cNvPr id="4" name="Footer Placeholder 3">
            <a:extLst>
              <a:ext uri="{FF2B5EF4-FFF2-40B4-BE49-F238E27FC236}">
                <a16:creationId xmlns:a16="http://schemas.microsoft.com/office/drawing/2014/main" id="{E667E598-6D01-D0AB-3619-96B74B6E0F9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8AC6BAB-3768-1885-2696-5169017655B5}"/>
              </a:ext>
            </a:extLst>
          </p:cNvPr>
          <p:cNvSpPr>
            <a:spLocks noGrp="1"/>
          </p:cNvSpPr>
          <p:nvPr>
            <p:ph type="sldNum" sz="quarter" idx="12"/>
          </p:nvPr>
        </p:nvSpPr>
        <p:spPr/>
        <p:txBody>
          <a:bodyPr/>
          <a:lstStyle/>
          <a:p>
            <a:fld id="{D09685DA-C2B8-4588-9864-61A1DBA90534}" type="slidenum">
              <a:rPr lang="en-US" smtClean="0"/>
              <a:t>‹#›</a:t>
            </a:fld>
            <a:endParaRPr lang="en-US"/>
          </a:p>
        </p:txBody>
      </p:sp>
    </p:spTree>
    <p:extLst>
      <p:ext uri="{BB962C8B-B14F-4D97-AF65-F5344CB8AC3E}">
        <p14:creationId xmlns:p14="http://schemas.microsoft.com/office/powerpoint/2010/main" val="8906362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9C6E3E9-B676-B237-7295-AFFE8185B920}"/>
              </a:ext>
            </a:extLst>
          </p:cNvPr>
          <p:cNvSpPr>
            <a:spLocks noGrp="1"/>
          </p:cNvSpPr>
          <p:nvPr>
            <p:ph type="dt" sz="half" idx="10"/>
          </p:nvPr>
        </p:nvSpPr>
        <p:spPr/>
        <p:txBody>
          <a:bodyPr/>
          <a:lstStyle/>
          <a:p>
            <a:fld id="{52F280ED-653F-465D-B428-5AEC42E2C015}" type="datetimeFigureOut">
              <a:rPr lang="en-US" smtClean="0"/>
              <a:t>10/7/2026</a:t>
            </a:fld>
            <a:endParaRPr lang="en-US"/>
          </a:p>
        </p:txBody>
      </p:sp>
      <p:sp>
        <p:nvSpPr>
          <p:cNvPr id="3" name="Footer Placeholder 2">
            <a:extLst>
              <a:ext uri="{FF2B5EF4-FFF2-40B4-BE49-F238E27FC236}">
                <a16:creationId xmlns:a16="http://schemas.microsoft.com/office/drawing/2014/main" id="{3F08C3AC-176D-87A1-6B17-A36CF432AD0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2B5CD24-CA59-BFAC-A40E-809D400B9775}"/>
              </a:ext>
            </a:extLst>
          </p:cNvPr>
          <p:cNvSpPr>
            <a:spLocks noGrp="1"/>
          </p:cNvSpPr>
          <p:nvPr>
            <p:ph type="sldNum" sz="quarter" idx="12"/>
          </p:nvPr>
        </p:nvSpPr>
        <p:spPr/>
        <p:txBody>
          <a:bodyPr/>
          <a:lstStyle/>
          <a:p>
            <a:fld id="{D09685DA-C2B8-4588-9864-61A1DBA90534}" type="slidenum">
              <a:rPr lang="en-US" smtClean="0"/>
              <a:t>‹#›</a:t>
            </a:fld>
            <a:endParaRPr lang="en-US"/>
          </a:p>
        </p:txBody>
      </p:sp>
    </p:spTree>
    <p:extLst>
      <p:ext uri="{BB962C8B-B14F-4D97-AF65-F5344CB8AC3E}">
        <p14:creationId xmlns:p14="http://schemas.microsoft.com/office/powerpoint/2010/main" val="55881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9B1EC-E871-25F7-568B-CD8A12B9AC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B6FA544-2B83-1BE7-C89A-2CE8654F3D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36CAED1-B96A-E0CC-8D3A-61E62AFCF6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518AC2-9C56-5DDC-B7E8-41E211A29DC2}"/>
              </a:ext>
            </a:extLst>
          </p:cNvPr>
          <p:cNvSpPr>
            <a:spLocks noGrp="1"/>
          </p:cNvSpPr>
          <p:nvPr>
            <p:ph type="dt" sz="half" idx="10"/>
          </p:nvPr>
        </p:nvSpPr>
        <p:spPr/>
        <p:txBody>
          <a:bodyPr/>
          <a:lstStyle/>
          <a:p>
            <a:fld id="{52F280ED-653F-465D-B428-5AEC42E2C015}" type="datetimeFigureOut">
              <a:rPr lang="en-US" smtClean="0"/>
              <a:t>10/7/2026</a:t>
            </a:fld>
            <a:endParaRPr lang="en-US"/>
          </a:p>
        </p:txBody>
      </p:sp>
      <p:sp>
        <p:nvSpPr>
          <p:cNvPr id="6" name="Footer Placeholder 5">
            <a:extLst>
              <a:ext uri="{FF2B5EF4-FFF2-40B4-BE49-F238E27FC236}">
                <a16:creationId xmlns:a16="http://schemas.microsoft.com/office/drawing/2014/main" id="{B1ED1C7B-8E44-08BD-E744-D44A554D5B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1C4F2A-A8DE-38EA-BCF7-47D8A922CD0E}"/>
              </a:ext>
            </a:extLst>
          </p:cNvPr>
          <p:cNvSpPr>
            <a:spLocks noGrp="1"/>
          </p:cNvSpPr>
          <p:nvPr>
            <p:ph type="sldNum" sz="quarter" idx="12"/>
          </p:nvPr>
        </p:nvSpPr>
        <p:spPr/>
        <p:txBody>
          <a:bodyPr/>
          <a:lstStyle/>
          <a:p>
            <a:fld id="{D09685DA-C2B8-4588-9864-61A1DBA90534}" type="slidenum">
              <a:rPr lang="en-US" smtClean="0"/>
              <a:t>‹#›</a:t>
            </a:fld>
            <a:endParaRPr lang="en-US"/>
          </a:p>
        </p:txBody>
      </p:sp>
    </p:spTree>
    <p:extLst>
      <p:ext uri="{BB962C8B-B14F-4D97-AF65-F5344CB8AC3E}">
        <p14:creationId xmlns:p14="http://schemas.microsoft.com/office/powerpoint/2010/main" val="8738960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9A689-F066-DB4C-FA1F-E60A489623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6495460-4F1F-E432-FEAE-460AD2D20853}"/>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641BAA0-612B-3BE0-42D8-0A23DAEEAB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F380709-5FCB-7A79-5F62-4DEBD8C5DD74}"/>
              </a:ext>
            </a:extLst>
          </p:cNvPr>
          <p:cNvSpPr>
            <a:spLocks noGrp="1"/>
          </p:cNvSpPr>
          <p:nvPr>
            <p:ph type="dt" sz="half" idx="10"/>
          </p:nvPr>
        </p:nvSpPr>
        <p:spPr/>
        <p:txBody>
          <a:bodyPr/>
          <a:lstStyle/>
          <a:p>
            <a:fld id="{52F280ED-653F-465D-B428-5AEC42E2C015}" type="datetimeFigureOut">
              <a:rPr lang="en-US" smtClean="0"/>
              <a:t>10/7/2026</a:t>
            </a:fld>
            <a:endParaRPr lang="en-US"/>
          </a:p>
        </p:txBody>
      </p:sp>
      <p:sp>
        <p:nvSpPr>
          <p:cNvPr id="6" name="Footer Placeholder 5">
            <a:extLst>
              <a:ext uri="{FF2B5EF4-FFF2-40B4-BE49-F238E27FC236}">
                <a16:creationId xmlns:a16="http://schemas.microsoft.com/office/drawing/2014/main" id="{7840AE86-C266-7958-75C7-651879CD8C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4E90C3-2F9C-9EC0-6269-76FD486878E9}"/>
              </a:ext>
            </a:extLst>
          </p:cNvPr>
          <p:cNvSpPr>
            <a:spLocks noGrp="1"/>
          </p:cNvSpPr>
          <p:nvPr>
            <p:ph type="sldNum" sz="quarter" idx="12"/>
          </p:nvPr>
        </p:nvSpPr>
        <p:spPr/>
        <p:txBody>
          <a:bodyPr/>
          <a:lstStyle/>
          <a:p>
            <a:fld id="{D09685DA-C2B8-4588-9864-61A1DBA90534}" type="slidenum">
              <a:rPr lang="en-US" smtClean="0"/>
              <a:t>‹#›</a:t>
            </a:fld>
            <a:endParaRPr lang="en-US"/>
          </a:p>
        </p:txBody>
      </p:sp>
    </p:spTree>
    <p:extLst>
      <p:ext uri="{BB962C8B-B14F-4D97-AF65-F5344CB8AC3E}">
        <p14:creationId xmlns:p14="http://schemas.microsoft.com/office/powerpoint/2010/main" val="7327220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B72F8-40D0-8A1C-6166-7AEAA786B95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A09C5DD-1EFB-CCB7-C7C0-ACAD97BFCC7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738B56-A835-EEA6-1F9D-DDC7F332A291}"/>
              </a:ext>
            </a:extLst>
          </p:cNvPr>
          <p:cNvSpPr>
            <a:spLocks noGrp="1"/>
          </p:cNvSpPr>
          <p:nvPr>
            <p:ph type="dt" sz="half" idx="10"/>
          </p:nvPr>
        </p:nvSpPr>
        <p:spPr/>
        <p:txBody>
          <a:bodyPr/>
          <a:lstStyle/>
          <a:p>
            <a:fld id="{52F280ED-653F-465D-B428-5AEC42E2C015}" type="datetimeFigureOut">
              <a:rPr lang="en-US" smtClean="0"/>
              <a:t>10/7/2026</a:t>
            </a:fld>
            <a:endParaRPr lang="en-US"/>
          </a:p>
        </p:txBody>
      </p:sp>
      <p:sp>
        <p:nvSpPr>
          <p:cNvPr id="5" name="Footer Placeholder 4">
            <a:extLst>
              <a:ext uri="{FF2B5EF4-FFF2-40B4-BE49-F238E27FC236}">
                <a16:creationId xmlns:a16="http://schemas.microsoft.com/office/drawing/2014/main" id="{575BDBC9-B349-C636-7735-A0C19CBF4F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603D56-56EB-F24B-C8A5-2C4D482856E8}"/>
              </a:ext>
            </a:extLst>
          </p:cNvPr>
          <p:cNvSpPr>
            <a:spLocks noGrp="1"/>
          </p:cNvSpPr>
          <p:nvPr>
            <p:ph type="sldNum" sz="quarter" idx="12"/>
          </p:nvPr>
        </p:nvSpPr>
        <p:spPr/>
        <p:txBody>
          <a:bodyPr/>
          <a:lstStyle/>
          <a:p>
            <a:fld id="{D09685DA-C2B8-4588-9864-61A1DBA90534}" type="slidenum">
              <a:rPr lang="en-US" smtClean="0"/>
              <a:t>‹#›</a:t>
            </a:fld>
            <a:endParaRPr lang="en-US"/>
          </a:p>
        </p:txBody>
      </p:sp>
    </p:spTree>
    <p:extLst>
      <p:ext uri="{BB962C8B-B14F-4D97-AF65-F5344CB8AC3E}">
        <p14:creationId xmlns:p14="http://schemas.microsoft.com/office/powerpoint/2010/main" val="5232147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6837833-ACC4-BB46-B393-57625A27F87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5CF6A47-59E4-8C72-3987-6DFE2D68E51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38AAAC-71EE-AF5E-E982-FE60335DFD84}"/>
              </a:ext>
            </a:extLst>
          </p:cNvPr>
          <p:cNvSpPr>
            <a:spLocks noGrp="1"/>
          </p:cNvSpPr>
          <p:nvPr>
            <p:ph type="dt" sz="half" idx="10"/>
          </p:nvPr>
        </p:nvSpPr>
        <p:spPr/>
        <p:txBody>
          <a:bodyPr/>
          <a:lstStyle/>
          <a:p>
            <a:fld id="{52F280ED-653F-465D-B428-5AEC42E2C015}" type="datetimeFigureOut">
              <a:rPr lang="en-US" smtClean="0"/>
              <a:t>10/7/2026</a:t>
            </a:fld>
            <a:endParaRPr lang="en-US"/>
          </a:p>
        </p:txBody>
      </p:sp>
      <p:sp>
        <p:nvSpPr>
          <p:cNvPr id="5" name="Footer Placeholder 4">
            <a:extLst>
              <a:ext uri="{FF2B5EF4-FFF2-40B4-BE49-F238E27FC236}">
                <a16:creationId xmlns:a16="http://schemas.microsoft.com/office/drawing/2014/main" id="{F3D2B929-FA02-70CB-2882-D47C09B992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BCB6D7-3262-0252-9BFE-64D9CF8C828A}"/>
              </a:ext>
            </a:extLst>
          </p:cNvPr>
          <p:cNvSpPr>
            <a:spLocks noGrp="1"/>
          </p:cNvSpPr>
          <p:nvPr>
            <p:ph type="sldNum" sz="quarter" idx="12"/>
          </p:nvPr>
        </p:nvSpPr>
        <p:spPr/>
        <p:txBody>
          <a:bodyPr/>
          <a:lstStyle/>
          <a:p>
            <a:fld id="{D09685DA-C2B8-4588-9864-61A1DBA90534}" type="slidenum">
              <a:rPr lang="en-US" smtClean="0"/>
              <a:t>‹#›</a:t>
            </a:fld>
            <a:endParaRPr lang="en-US"/>
          </a:p>
        </p:txBody>
      </p:sp>
    </p:spTree>
    <p:extLst>
      <p:ext uri="{BB962C8B-B14F-4D97-AF65-F5344CB8AC3E}">
        <p14:creationId xmlns:p14="http://schemas.microsoft.com/office/powerpoint/2010/main" val="1517027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FAC159E-3D81-722E-E1E8-485DD419197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1274AD3-0387-F14E-4383-7AD098A343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8BE287-7983-FC28-89C8-61A1F43BE4D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2F280ED-653F-465D-B428-5AEC42E2C015}" type="datetimeFigureOut">
              <a:rPr lang="en-US" smtClean="0"/>
              <a:t>10/7/2026</a:t>
            </a:fld>
            <a:endParaRPr lang="en-US"/>
          </a:p>
        </p:txBody>
      </p:sp>
      <p:sp>
        <p:nvSpPr>
          <p:cNvPr id="5" name="Footer Placeholder 4">
            <a:extLst>
              <a:ext uri="{FF2B5EF4-FFF2-40B4-BE49-F238E27FC236}">
                <a16:creationId xmlns:a16="http://schemas.microsoft.com/office/drawing/2014/main" id="{59C38084-49B8-DF50-779E-7418E6C242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D1D84BE-3A4F-929E-B142-F192B857220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09685DA-C2B8-4588-9864-61A1DBA90534}" type="slidenum">
              <a:rPr lang="en-US" smtClean="0"/>
              <a:t>‹#›</a:t>
            </a:fld>
            <a:endParaRPr lang="en-US"/>
          </a:p>
        </p:txBody>
      </p:sp>
    </p:spTree>
    <p:extLst>
      <p:ext uri="{BB962C8B-B14F-4D97-AF65-F5344CB8AC3E}">
        <p14:creationId xmlns:p14="http://schemas.microsoft.com/office/powerpoint/2010/main" val="17792264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AC07750-E4A7-C738-DBD0-A0EB33C170B7}"/>
              </a:ext>
            </a:extLst>
          </p:cNvPr>
          <p:cNvSpPr/>
          <p:nvPr/>
        </p:nvSpPr>
        <p:spPr>
          <a:xfrm>
            <a:off x="0" y="0"/>
            <a:ext cx="12192000" cy="127000"/>
          </a:xfrm>
          <a:prstGeom prst="rect">
            <a:avLst/>
          </a:prstGeom>
          <a:solidFill>
            <a:srgbClr val="1F4E79"/>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CEDFE4F-8440-2695-739A-783E62A76469}"/>
              </a:ext>
            </a:extLst>
          </p:cNvPr>
          <p:cNvSpPr txBox="1"/>
          <p:nvPr/>
        </p:nvSpPr>
        <p:spPr>
          <a:xfrm>
            <a:off x="508000" y="381000"/>
            <a:ext cx="11176000" cy="276999"/>
          </a:xfrm>
          <a:prstGeom prst="rect">
            <a:avLst/>
          </a:prstGeom>
          <a:noFill/>
        </p:spPr>
        <p:txBody>
          <a:bodyPr vert="horz" rtlCol="0">
            <a:spAutoFit/>
          </a:bodyPr>
          <a:lstStyle/>
          <a:p>
            <a:r>
              <a:rPr lang="en-US" sz="1200" b="1">
                <a:solidFill>
                  <a:srgbClr val="2E75B6"/>
                </a:solidFill>
              </a:rPr>
              <a:t>EXECUTIVE BRIEFING  |  25 MAJOR ECONOMIES  |  2000–2024  |  WORLD BANK DATA</a:t>
            </a:r>
          </a:p>
        </p:txBody>
      </p:sp>
      <p:sp>
        <p:nvSpPr>
          <p:cNvPr id="4" name="TextBox 3">
            <a:extLst>
              <a:ext uri="{FF2B5EF4-FFF2-40B4-BE49-F238E27FC236}">
                <a16:creationId xmlns:a16="http://schemas.microsoft.com/office/drawing/2014/main" id="{241D6227-33DE-EA05-DCD4-AB0C3417D59D}"/>
              </a:ext>
            </a:extLst>
          </p:cNvPr>
          <p:cNvSpPr txBox="1"/>
          <p:nvPr/>
        </p:nvSpPr>
        <p:spPr>
          <a:xfrm>
            <a:off x="508000" y="711200"/>
            <a:ext cx="11176000" cy="954107"/>
          </a:xfrm>
          <a:prstGeom prst="rect">
            <a:avLst/>
          </a:prstGeom>
          <a:noFill/>
        </p:spPr>
        <p:txBody>
          <a:bodyPr vert="horz" rtlCol="0">
            <a:spAutoFit/>
          </a:bodyPr>
          <a:lstStyle/>
          <a:p>
            <a:r>
              <a:rPr lang="en-US" sz="2800" b="1">
                <a:solidFill>
                  <a:srgbClr val="1C2328"/>
                </a:solidFill>
              </a:rPr>
              <a:t>Since 2000 the world's big economies got richer, healthier and online – and the income gap between them halved</a:t>
            </a:r>
          </a:p>
        </p:txBody>
      </p:sp>
      <p:sp>
        <p:nvSpPr>
          <p:cNvPr id="5" name="Rectangle 4">
            <a:extLst>
              <a:ext uri="{FF2B5EF4-FFF2-40B4-BE49-F238E27FC236}">
                <a16:creationId xmlns:a16="http://schemas.microsoft.com/office/drawing/2014/main" id="{D6A43347-8329-9C97-80BA-101C49037F21}"/>
              </a:ext>
            </a:extLst>
          </p:cNvPr>
          <p:cNvSpPr/>
          <p:nvPr/>
        </p:nvSpPr>
        <p:spPr>
          <a:xfrm>
            <a:off x="508000" y="2159000"/>
            <a:ext cx="2603500" cy="2730500"/>
          </a:xfrm>
          <a:prstGeom prst="rect">
            <a:avLst/>
          </a:prstGeom>
          <a:solidFill>
            <a:srgbClr val="F2F6FA"/>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DB50375-212A-9C80-1AE8-0DA12463D337}"/>
              </a:ext>
            </a:extLst>
          </p:cNvPr>
          <p:cNvSpPr/>
          <p:nvPr/>
        </p:nvSpPr>
        <p:spPr>
          <a:xfrm>
            <a:off x="3365500" y="2159000"/>
            <a:ext cx="2603500" cy="2730500"/>
          </a:xfrm>
          <a:prstGeom prst="rect">
            <a:avLst/>
          </a:prstGeom>
          <a:solidFill>
            <a:srgbClr val="F2F6FA"/>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B189606-DB87-84C2-8CDB-6EC49A694943}"/>
              </a:ext>
            </a:extLst>
          </p:cNvPr>
          <p:cNvSpPr/>
          <p:nvPr/>
        </p:nvSpPr>
        <p:spPr>
          <a:xfrm>
            <a:off x="6223000" y="2159000"/>
            <a:ext cx="2603500" cy="2730500"/>
          </a:xfrm>
          <a:prstGeom prst="rect">
            <a:avLst/>
          </a:prstGeom>
          <a:solidFill>
            <a:srgbClr val="F2F6FA"/>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413C111-C245-E676-5729-26DA9B84612F}"/>
              </a:ext>
            </a:extLst>
          </p:cNvPr>
          <p:cNvSpPr/>
          <p:nvPr/>
        </p:nvSpPr>
        <p:spPr>
          <a:xfrm>
            <a:off x="9080500" y="2159000"/>
            <a:ext cx="2603500" cy="2730500"/>
          </a:xfrm>
          <a:prstGeom prst="rect">
            <a:avLst/>
          </a:prstGeom>
          <a:solidFill>
            <a:srgbClr val="F2F6FA"/>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D3EC1FC-5910-B2C5-D276-2D34A96305D6}"/>
              </a:ext>
            </a:extLst>
          </p:cNvPr>
          <p:cNvSpPr/>
          <p:nvPr/>
        </p:nvSpPr>
        <p:spPr>
          <a:xfrm>
            <a:off x="508000" y="2159000"/>
            <a:ext cx="2603500" cy="63500"/>
          </a:xfrm>
          <a:prstGeom prst="rect">
            <a:avLst/>
          </a:prstGeom>
          <a:solidFill>
            <a:srgbClr val="1F4E79"/>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7285EC9-EB32-6A3C-FB31-41CE0F574203}"/>
              </a:ext>
            </a:extLst>
          </p:cNvPr>
          <p:cNvSpPr/>
          <p:nvPr/>
        </p:nvSpPr>
        <p:spPr>
          <a:xfrm>
            <a:off x="3365500" y="2159000"/>
            <a:ext cx="2603500" cy="63500"/>
          </a:xfrm>
          <a:prstGeom prst="rect">
            <a:avLst/>
          </a:prstGeom>
          <a:solidFill>
            <a:srgbClr val="1F4E79"/>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C5D3F11-4EFF-5534-8E5F-98D25DB03957}"/>
              </a:ext>
            </a:extLst>
          </p:cNvPr>
          <p:cNvSpPr/>
          <p:nvPr/>
        </p:nvSpPr>
        <p:spPr>
          <a:xfrm>
            <a:off x="6223000" y="2159000"/>
            <a:ext cx="2603500" cy="63500"/>
          </a:xfrm>
          <a:prstGeom prst="rect">
            <a:avLst/>
          </a:prstGeom>
          <a:solidFill>
            <a:srgbClr val="1F4E79"/>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289A34C-940C-7ABA-D5ED-B06C2C3A9E8E}"/>
              </a:ext>
            </a:extLst>
          </p:cNvPr>
          <p:cNvSpPr/>
          <p:nvPr/>
        </p:nvSpPr>
        <p:spPr>
          <a:xfrm>
            <a:off x="9080500" y="2159000"/>
            <a:ext cx="2603500" cy="63500"/>
          </a:xfrm>
          <a:prstGeom prst="rect">
            <a:avLst/>
          </a:prstGeom>
          <a:solidFill>
            <a:srgbClr val="1F4E79"/>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82C11605-3ACE-3732-5B0D-C1F4FFCA6626}"/>
              </a:ext>
            </a:extLst>
          </p:cNvPr>
          <p:cNvSpPr txBox="1"/>
          <p:nvPr/>
        </p:nvSpPr>
        <p:spPr>
          <a:xfrm>
            <a:off x="635000" y="2438400"/>
            <a:ext cx="2349500" cy="584775"/>
          </a:xfrm>
          <a:prstGeom prst="rect">
            <a:avLst/>
          </a:prstGeom>
          <a:noFill/>
        </p:spPr>
        <p:txBody>
          <a:bodyPr vert="horz" rtlCol="0">
            <a:spAutoFit/>
          </a:bodyPr>
          <a:lstStyle/>
          <a:p>
            <a:r>
              <a:rPr lang="en-US" sz="3200" b="1">
                <a:solidFill>
                  <a:srgbClr val="1F4E79"/>
                </a:solidFill>
              </a:rPr>
              <a:t>5.9x</a:t>
            </a:r>
          </a:p>
        </p:txBody>
      </p:sp>
      <p:sp>
        <p:nvSpPr>
          <p:cNvPr id="14" name="TextBox 13">
            <a:extLst>
              <a:ext uri="{FF2B5EF4-FFF2-40B4-BE49-F238E27FC236}">
                <a16:creationId xmlns:a16="http://schemas.microsoft.com/office/drawing/2014/main" id="{9B51275D-E831-7CA7-9CF8-72E72F949491}"/>
              </a:ext>
            </a:extLst>
          </p:cNvPr>
          <p:cNvSpPr txBox="1"/>
          <p:nvPr/>
        </p:nvSpPr>
        <p:spPr>
          <a:xfrm>
            <a:off x="3492500" y="2438400"/>
            <a:ext cx="2349500" cy="584775"/>
          </a:xfrm>
          <a:prstGeom prst="rect">
            <a:avLst/>
          </a:prstGeom>
          <a:noFill/>
        </p:spPr>
        <p:txBody>
          <a:bodyPr vert="horz" rtlCol="0">
            <a:spAutoFit/>
          </a:bodyPr>
          <a:lstStyle/>
          <a:p>
            <a:r>
              <a:rPr lang="en-US" sz="3200" b="1">
                <a:solidFill>
                  <a:srgbClr val="1F4E79"/>
                </a:solidFill>
              </a:rPr>
              <a:t>23x → 11x</a:t>
            </a:r>
          </a:p>
        </p:txBody>
      </p:sp>
      <p:sp>
        <p:nvSpPr>
          <p:cNvPr id="15" name="TextBox 14">
            <a:extLst>
              <a:ext uri="{FF2B5EF4-FFF2-40B4-BE49-F238E27FC236}">
                <a16:creationId xmlns:a16="http://schemas.microsoft.com/office/drawing/2014/main" id="{2C69A6F4-E872-1ACA-D2F3-777EF9F57B90}"/>
              </a:ext>
            </a:extLst>
          </p:cNvPr>
          <p:cNvSpPr txBox="1"/>
          <p:nvPr/>
        </p:nvSpPr>
        <p:spPr>
          <a:xfrm>
            <a:off x="6350000" y="2438400"/>
            <a:ext cx="2349500" cy="584775"/>
          </a:xfrm>
          <a:prstGeom prst="rect">
            <a:avLst/>
          </a:prstGeom>
          <a:noFill/>
        </p:spPr>
        <p:txBody>
          <a:bodyPr vert="horz" rtlCol="0">
            <a:spAutoFit/>
          </a:bodyPr>
          <a:lstStyle/>
          <a:p>
            <a:r>
              <a:rPr lang="en-US" sz="3200" b="1">
                <a:solidFill>
                  <a:srgbClr val="1F4E79"/>
                </a:solidFill>
              </a:rPr>
              <a:t>+4.7 years</a:t>
            </a:r>
          </a:p>
        </p:txBody>
      </p:sp>
      <p:sp>
        <p:nvSpPr>
          <p:cNvPr id="16" name="TextBox 15">
            <a:extLst>
              <a:ext uri="{FF2B5EF4-FFF2-40B4-BE49-F238E27FC236}">
                <a16:creationId xmlns:a16="http://schemas.microsoft.com/office/drawing/2014/main" id="{31CCEEFD-B518-6B3B-7D51-84FAD7AE22C2}"/>
              </a:ext>
            </a:extLst>
          </p:cNvPr>
          <p:cNvSpPr txBox="1"/>
          <p:nvPr/>
        </p:nvSpPr>
        <p:spPr>
          <a:xfrm>
            <a:off x="508000" y="6375400"/>
            <a:ext cx="11176000" cy="246221"/>
          </a:xfrm>
          <a:prstGeom prst="rect">
            <a:avLst/>
          </a:prstGeom>
          <a:noFill/>
        </p:spPr>
        <p:txBody>
          <a:bodyPr vert="horz" rtlCol="0">
            <a:spAutoFit/>
          </a:bodyPr>
          <a:lstStyle/>
          <a:p>
            <a:r>
              <a:rPr lang="en-US" sz="1000">
                <a:solidFill>
                  <a:srgbClr val="6E6E6E"/>
                </a:solidFill>
              </a:rPr>
              <a:t>Source: World Bank, World Development Indicators (data updated 13 Jul 2026). Income = GDP per capita, PPP, constant 2021 int'l $. Medians across 25 economies.</a:t>
            </a:r>
          </a:p>
        </p:txBody>
      </p:sp>
      <p:sp>
        <p:nvSpPr>
          <p:cNvPr id="17" name="TextBox 16">
            <a:extLst>
              <a:ext uri="{FF2B5EF4-FFF2-40B4-BE49-F238E27FC236}">
                <a16:creationId xmlns:a16="http://schemas.microsoft.com/office/drawing/2014/main" id="{55E41267-F197-B068-93B4-25CDD1BEA3BC}"/>
              </a:ext>
            </a:extLst>
          </p:cNvPr>
          <p:cNvSpPr txBox="1"/>
          <p:nvPr/>
        </p:nvSpPr>
        <p:spPr>
          <a:xfrm>
            <a:off x="508000" y="5181600"/>
            <a:ext cx="11176000" cy="584775"/>
          </a:xfrm>
          <a:prstGeom prst="rect">
            <a:avLst/>
          </a:prstGeom>
          <a:noFill/>
        </p:spPr>
        <p:txBody>
          <a:bodyPr vert="horz" rtlCol="0">
            <a:spAutoFit/>
          </a:bodyPr>
          <a:lstStyle/>
          <a:p>
            <a:r>
              <a:rPr lang="en-US" sz="1600"/>
              <a:t>Bottom line: catch-up is real but uneven. Emerging economies drove it; rich economies' incomes grew only slowly. Two global shocks (2009, 2020) hit almost everyone.</a:t>
            </a:r>
          </a:p>
        </p:txBody>
      </p:sp>
      <p:sp>
        <p:nvSpPr>
          <p:cNvPr id="18" name="TextBox 17">
            <a:extLst>
              <a:ext uri="{FF2B5EF4-FFF2-40B4-BE49-F238E27FC236}">
                <a16:creationId xmlns:a16="http://schemas.microsoft.com/office/drawing/2014/main" id="{1E59B01F-4884-B8E2-5A5B-53021F4E522E}"/>
              </a:ext>
            </a:extLst>
          </p:cNvPr>
          <p:cNvSpPr txBox="1"/>
          <p:nvPr/>
        </p:nvSpPr>
        <p:spPr>
          <a:xfrm>
            <a:off x="9207500" y="3238500"/>
            <a:ext cx="2349500" cy="1169551"/>
          </a:xfrm>
          <a:prstGeom prst="rect">
            <a:avLst/>
          </a:prstGeom>
          <a:noFill/>
        </p:spPr>
        <p:txBody>
          <a:bodyPr vert="horz" rtlCol="0">
            <a:spAutoFit/>
          </a:bodyPr>
          <a:lstStyle/>
          <a:p>
            <a:r>
              <a:rPr lang="en-US" sz="1400"/>
              <a:t>Median share of people using the internet
20 of 25 economies now above 80%; Nigeria 41%</a:t>
            </a:r>
          </a:p>
        </p:txBody>
      </p:sp>
      <p:sp>
        <p:nvSpPr>
          <p:cNvPr id="19" name="TextBox 18">
            <a:extLst>
              <a:ext uri="{FF2B5EF4-FFF2-40B4-BE49-F238E27FC236}">
                <a16:creationId xmlns:a16="http://schemas.microsoft.com/office/drawing/2014/main" id="{93303AA1-5158-EF54-2249-B895588A142B}"/>
              </a:ext>
            </a:extLst>
          </p:cNvPr>
          <p:cNvSpPr txBox="1"/>
          <p:nvPr/>
        </p:nvSpPr>
        <p:spPr>
          <a:xfrm>
            <a:off x="6350000" y="3238500"/>
            <a:ext cx="2349500" cy="1384995"/>
          </a:xfrm>
          <a:prstGeom prst="rect">
            <a:avLst/>
          </a:prstGeom>
          <a:noFill/>
        </p:spPr>
        <p:txBody>
          <a:bodyPr vert="horz" rtlCol="0">
            <a:spAutoFit/>
          </a:bodyPr>
          <a:lstStyle/>
          <a:p>
            <a:r>
              <a:rPr lang="en-US" sz="1400"/>
              <a:t>Median gain in life expectancy (73.9 → 78.9 years)
Rose in all 25; India gained most, +9.5 years</a:t>
            </a:r>
          </a:p>
        </p:txBody>
      </p:sp>
      <p:sp>
        <p:nvSpPr>
          <p:cNvPr id="20" name="TextBox 19">
            <a:extLst>
              <a:ext uri="{FF2B5EF4-FFF2-40B4-BE49-F238E27FC236}">
                <a16:creationId xmlns:a16="http://schemas.microsoft.com/office/drawing/2014/main" id="{8F0A3CDD-E777-89A2-E2BE-8022521C572A}"/>
              </a:ext>
            </a:extLst>
          </p:cNvPr>
          <p:cNvSpPr txBox="1"/>
          <p:nvPr/>
        </p:nvSpPr>
        <p:spPr>
          <a:xfrm>
            <a:off x="3492500" y="3238500"/>
            <a:ext cx="2349500" cy="1384995"/>
          </a:xfrm>
          <a:prstGeom prst="rect">
            <a:avLst/>
          </a:prstGeom>
          <a:noFill/>
        </p:spPr>
        <p:txBody>
          <a:bodyPr vert="horz" rtlCol="0">
            <a:spAutoFit/>
          </a:bodyPr>
          <a:lstStyle/>
          <a:p>
            <a:r>
              <a:rPr lang="en-US" sz="1400"/>
              <a:t>Income gap between the richest and poorest of the 25
Switzerland vs India in 2000; vs Nigeria in 2024</a:t>
            </a:r>
          </a:p>
        </p:txBody>
      </p:sp>
      <p:sp>
        <p:nvSpPr>
          <p:cNvPr id="21" name="TextBox 20">
            <a:extLst>
              <a:ext uri="{FF2B5EF4-FFF2-40B4-BE49-F238E27FC236}">
                <a16:creationId xmlns:a16="http://schemas.microsoft.com/office/drawing/2014/main" id="{63621980-67DC-CE6C-D8E8-F61C9C42DF10}"/>
              </a:ext>
            </a:extLst>
          </p:cNvPr>
          <p:cNvSpPr txBox="1"/>
          <p:nvPr/>
        </p:nvSpPr>
        <p:spPr>
          <a:xfrm>
            <a:off x="635000" y="3238500"/>
            <a:ext cx="2349500" cy="1169551"/>
          </a:xfrm>
          <a:prstGeom prst="rect">
            <a:avLst/>
          </a:prstGeom>
          <a:noFill/>
        </p:spPr>
        <p:txBody>
          <a:bodyPr vert="horz" rtlCol="0">
            <a:spAutoFit/>
          </a:bodyPr>
          <a:lstStyle/>
          <a:p>
            <a:r>
              <a:rPr lang="en-US" sz="1400"/>
              <a:t>China's income per person, 2000 to 2024
India 3.1x; median of all 25 economies only 1.26x</a:t>
            </a:r>
          </a:p>
        </p:txBody>
      </p:sp>
      <p:sp>
        <p:nvSpPr>
          <p:cNvPr id="22" name="TextBox 21">
            <a:extLst>
              <a:ext uri="{FF2B5EF4-FFF2-40B4-BE49-F238E27FC236}">
                <a16:creationId xmlns:a16="http://schemas.microsoft.com/office/drawing/2014/main" id="{3D6C499D-8AB4-C0E5-AD4B-A7F3E84399FE}"/>
              </a:ext>
            </a:extLst>
          </p:cNvPr>
          <p:cNvSpPr txBox="1"/>
          <p:nvPr/>
        </p:nvSpPr>
        <p:spPr>
          <a:xfrm>
            <a:off x="9207500" y="2438400"/>
            <a:ext cx="2349500" cy="584775"/>
          </a:xfrm>
          <a:prstGeom prst="rect">
            <a:avLst/>
          </a:prstGeom>
          <a:noFill/>
        </p:spPr>
        <p:txBody>
          <a:bodyPr vert="horz" rtlCol="0">
            <a:spAutoFit/>
          </a:bodyPr>
          <a:lstStyle/>
          <a:p>
            <a:r>
              <a:rPr lang="en-US" sz="3200" b="1">
                <a:solidFill>
                  <a:srgbClr val="1F4E79"/>
                </a:solidFill>
              </a:rPr>
              <a:t>7% → 90%</a:t>
            </a:r>
          </a:p>
        </p:txBody>
      </p:sp>
    </p:spTree>
    <p:extLst>
      <p:ext uri="{BB962C8B-B14F-4D97-AF65-F5344CB8AC3E}">
        <p14:creationId xmlns:p14="http://schemas.microsoft.com/office/powerpoint/2010/main" val="41071839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6ECF823-2D83-36B4-1012-E0B5191EDF59}"/>
              </a:ext>
            </a:extLst>
          </p:cNvPr>
          <p:cNvSpPr/>
          <p:nvPr/>
        </p:nvSpPr>
        <p:spPr>
          <a:xfrm>
            <a:off x="0" y="0"/>
            <a:ext cx="12192000" cy="127000"/>
          </a:xfrm>
          <a:prstGeom prst="rect">
            <a:avLst/>
          </a:prstGeom>
          <a:solidFill>
            <a:srgbClr val="1F4E79"/>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3328EB1-F766-E61F-189E-3F8C3C07A0A1}"/>
              </a:ext>
            </a:extLst>
          </p:cNvPr>
          <p:cNvSpPr txBox="1"/>
          <p:nvPr/>
        </p:nvSpPr>
        <p:spPr>
          <a:xfrm>
            <a:off x="508000" y="355600"/>
            <a:ext cx="11176000" cy="954107"/>
          </a:xfrm>
          <a:prstGeom prst="rect">
            <a:avLst/>
          </a:prstGeom>
          <a:noFill/>
        </p:spPr>
        <p:txBody>
          <a:bodyPr vert="horz" rtlCol="0">
            <a:spAutoFit/>
          </a:bodyPr>
          <a:lstStyle/>
          <a:p>
            <a:r>
              <a:rPr lang="en-US" sz="2800" b="1">
                <a:solidFill>
                  <a:srgbClr val="1C2328"/>
                </a:solidFill>
              </a:rPr>
              <a:t>China's income per person grew almost 6x and India's 3x, while most rich economies added less than 40%</a:t>
            </a:r>
          </a:p>
        </p:txBody>
      </p:sp>
      <p:sp>
        <p:nvSpPr>
          <p:cNvPr id="4" name="TextBox 3">
            <a:extLst>
              <a:ext uri="{FF2B5EF4-FFF2-40B4-BE49-F238E27FC236}">
                <a16:creationId xmlns:a16="http://schemas.microsoft.com/office/drawing/2014/main" id="{13895DB4-9A2A-B7F9-D672-69804F74264C}"/>
              </a:ext>
            </a:extLst>
          </p:cNvPr>
          <p:cNvSpPr txBox="1"/>
          <p:nvPr/>
        </p:nvSpPr>
        <p:spPr>
          <a:xfrm>
            <a:off x="8509000" y="3238500"/>
            <a:ext cx="3175000" cy="571500"/>
          </a:xfrm>
          <a:prstGeom prst="rect">
            <a:avLst/>
          </a:prstGeom>
          <a:noFill/>
        </p:spPr>
        <p:txBody>
          <a:bodyPr vert="horz" rtlCol="0">
            <a:spAutoFit/>
          </a:bodyPr>
          <a:lstStyle/>
          <a:p>
            <a:r>
              <a:rPr lang="en-US" sz="3200" b="1">
                <a:solidFill>
                  <a:srgbClr val="1F4E79"/>
                </a:solidFill>
              </a:rPr>
              <a:t>1.26x</a:t>
            </a:r>
          </a:p>
        </p:txBody>
      </p:sp>
      <p:sp>
        <p:nvSpPr>
          <p:cNvPr id="5" name="TextBox 4">
            <a:extLst>
              <a:ext uri="{FF2B5EF4-FFF2-40B4-BE49-F238E27FC236}">
                <a16:creationId xmlns:a16="http://schemas.microsoft.com/office/drawing/2014/main" id="{B5EE2A10-7B39-CAC7-EE54-059BDD41285E}"/>
              </a:ext>
            </a:extLst>
          </p:cNvPr>
          <p:cNvSpPr txBox="1"/>
          <p:nvPr/>
        </p:nvSpPr>
        <p:spPr>
          <a:xfrm>
            <a:off x="508000" y="6375400"/>
            <a:ext cx="11176000" cy="246221"/>
          </a:xfrm>
          <a:prstGeom prst="rect">
            <a:avLst/>
          </a:prstGeom>
          <a:noFill/>
        </p:spPr>
        <p:txBody>
          <a:bodyPr vert="horz" rtlCol="0">
            <a:spAutoFit/>
          </a:bodyPr>
          <a:lstStyle/>
          <a:p>
            <a:r>
              <a:rPr lang="en-US" sz="1000">
                <a:solidFill>
                  <a:srgbClr val="6E6E6E"/>
                </a:solidFill>
              </a:rPr>
              <a:t>Source: World Bank WDI, NY.GDP.PCAP.PP.KD (GDP per capita, PPP, constant 2021 international $). Multiple = 2024 value ÷ 2000 value. Workbook: Dashboard!T5:U29.</a:t>
            </a:r>
          </a:p>
        </p:txBody>
      </p:sp>
      <p:sp>
        <p:nvSpPr>
          <p:cNvPr id="6" name="TextBox 5">
            <a:extLst>
              <a:ext uri="{FF2B5EF4-FFF2-40B4-BE49-F238E27FC236}">
                <a16:creationId xmlns:a16="http://schemas.microsoft.com/office/drawing/2014/main" id="{32A01DCA-EE71-FAF0-62BE-0F514035EBA9}"/>
              </a:ext>
            </a:extLst>
          </p:cNvPr>
          <p:cNvSpPr txBox="1"/>
          <p:nvPr/>
        </p:nvSpPr>
        <p:spPr>
          <a:xfrm>
            <a:off x="8509000" y="4699000"/>
            <a:ext cx="3175000" cy="571500"/>
          </a:xfrm>
          <a:prstGeom prst="rect">
            <a:avLst/>
          </a:prstGeom>
          <a:noFill/>
        </p:spPr>
        <p:txBody>
          <a:bodyPr vert="horz" rtlCol="0">
            <a:spAutoFit/>
          </a:bodyPr>
          <a:lstStyle/>
          <a:p>
            <a:r>
              <a:rPr lang="en-US" sz="3200" b="1">
                <a:solidFill>
                  <a:srgbClr val="1F4E79"/>
                </a:solidFill>
              </a:rPr>
              <a:t>1.06x</a:t>
            </a:r>
          </a:p>
        </p:txBody>
      </p:sp>
      <p:sp>
        <p:nvSpPr>
          <p:cNvPr id="7" name="TextBox 6">
            <a:extLst>
              <a:ext uri="{FF2B5EF4-FFF2-40B4-BE49-F238E27FC236}">
                <a16:creationId xmlns:a16="http://schemas.microsoft.com/office/drawing/2014/main" id="{636DE5F3-40A8-E7EB-124E-0732776B1338}"/>
              </a:ext>
            </a:extLst>
          </p:cNvPr>
          <p:cNvSpPr txBox="1"/>
          <p:nvPr/>
        </p:nvSpPr>
        <p:spPr>
          <a:xfrm>
            <a:off x="8509000" y="5270500"/>
            <a:ext cx="3175000" cy="762000"/>
          </a:xfrm>
          <a:prstGeom prst="rect">
            <a:avLst/>
          </a:prstGeom>
          <a:noFill/>
        </p:spPr>
        <p:txBody>
          <a:bodyPr vert="horz" rtlCol="0">
            <a:spAutoFit/>
          </a:bodyPr>
          <a:lstStyle/>
          <a:p>
            <a:r>
              <a:rPr lang="en-US" sz="1400"/>
              <a:t>Italy, the slowest – barely above 2000</a:t>
            </a:r>
          </a:p>
        </p:txBody>
      </p:sp>
      <p:sp>
        <p:nvSpPr>
          <p:cNvPr id="8" name="TextBox 7">
            <a:extLst>
              <a:ext uri="{FF2B5EF4-FFF2-40B4-BE49-F238E27FC236}">
                <a16:creationId xmlns:a16="http://schemas.microsoft.com/office/drawing/2014/main" id="{AB858BC0-A372-11ED-AD34-05DD36782B4D}"/>
              </a:ext>
            </a:extLst>
          </p:cNvPr>
          <p:cNvSpPr txBox="1"/>
          <p:nvPr/>
        </p:nvSpPr>
        <p:spPr>
          <a:xfrm>
            <a:off x="8509000" y="3810000"/>
            <a:ext cx="3175000" cy="762000"/>
          </a:xfrm>
          <a:prstGeom prst="rect">
            <a:avLst/>
          </a:prstGeom>
          <a:noFill/>
        </p:spPr>
        <p:txBody>
          <a:bodyPr vert="horz" rtlCol="0">
            <a:spAutoFit/>
          </a:bodyPr>
          <a:lstStyle/>
          <a:p>
            <a:r>
              <a:rPr lang="en-US" sz="1400"/>
              <a:t>median multiple across all 25 economies</a:t>
            </a:r>
          </a:p>
        </p:txBody>
      </p:sp>
      <p:sp>
        <p:nvSpPr>
          <p:cNvPr id="9" name="TextBox 8">
            <a:extLst>
              <a:ext uri="{FF2B5EF4-FFF2-40B4-BE49-F238E27FC236}">
                <a16:creationId xmlns:a16="http://schemas.microsoft.com/office/drawing/2014/main" id="{F6E5B519-6AAC-9238-A860-11F677953C12}"/>
              </a:ext>
            </a:extLst>
          </p:cNvPr>
          <p:cNvSpPr txBox="1"/>
          <p:nvPr/>
        </p:nvSpPr>
        <p:spPr>
          <a:xfrm>
            <a:off x="8509000" y="2349500"/>
            <a:ext cx="3175000" cy="762000"/>
          </a:xfrm>
          <a:prstGeom prst="rect">
            <a:avLst/>
          </a:prstGeom>
          <a:noFill/>
        </p:spPr>
        <p:txBody>
          <a:bodyPr vert="horz" rtlCol="0">
            <a:spAutoFit/>
          </a:bodyPr>
          <a:lstStyle/>
          <a:p>
            <a:r>
              <a:rPr lang="en-US" sz="1400"/>
              <a:t>economies at least doubled income per person</a:t>
            </a:r>
          </a:p>
        </p:txBody>
      </p:sp>
      <p:sp>
        <p:nvSpPr>
          <p:cNvPr id="10" name="TextBox 9">
            <a:extLst>
              <a:ext uri="{FF2B5EF4-FFF2-40B4-BE49-F238E27FC236}">
                <a16:creationId xmlns:a16="http://schemas.microsoft.com/office/drawing/2014/main" id="{905BEE55-4497-8A1A-2AB8-5FCD6343BFC4}"/>
              </a:ext>
            </a:extLst>
          </p:cNvPr>
          <p:cNvSpPr txBox="1"/>
          <p:nvPr/>
        </p:nvSpPr>
        <p:spPr>
          <a:xfrm>
            <a:off x="8509000" y="1778000"/>
            <a:ext cx="3175000" cy="571500"/>
          </a:xfrm>
          <a:prstGeom prst="rect">
            <a:avLst/>
          </a:prstGeom>
          <a:noFill/>
        </p:spPr>
        <p:txBody>
          <a:bodyPr vert="horz" rtlCol="0">
            <a:spAutoFit/>
          </a:bodyPr>
          <a:lstStyle/>
          <a:p>
            <a:r>
              <a:rPr lang="en-US" sz="3200" b="1">
                <a:solidFill>
                  <a:srgbClr val="1F4E79"/>
                </a:solidFill>
              </a:rPr>
              <a:t>7 of 25</a:t>
            </a:r>
          </a:p>
        </p:txBody>
      </p:sp>
      <p:graphicFrame>
        <p:nvGraphicFramePr>
          <p:cNvPr id="11" name="Chart 10">
            <a:extLst>
              <a:ext uri="{FF2B5EF4-FFF2-40B4-BE49-F238E27FC236}">
                <a16:creationId xmlns:a16="http://schemas.microsoft.com/office/drawing/2014/main" id="{1CE28DF7-C6DA-6B63-AC13-94DEA7624C3F}"/>
              </a:ext>
            </a:extLst>
          </p:cNvPr>
          <p:cNvGraphicFramePr/>
          <p:nvPr>
            <p:extLst>
              <p:ext uri="{D42A27DB-BD31-4B8C-83A1-F6EECF244321}">
                <p14:modId xmlns:p14="http://schemas.microsoft.com/office/powerpoint/2010/main" val="2082713932"/>
              </p:ext>
            </p:extLst>
          </p:nvPr>
        </p:nvGraphicFramePr>
        <p:xfrm>
          <a:off x="508000" y="1587500"/>
          <a:ext cx="7747000" cy="4699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15763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7C6D82A-7CD5-3598-0C30-F7395C3396B4}"/>
              </a:ext>
            </a:extLst>
          </p:cNvPr>
          <p:cNvSpPr/>
          <p:nvPr/>
        </p:nvSpPr>
        <p:spPr>
          <a:xfrm>
            <a:off x="0" y="0"/>
            <a:ext cx="12192000" cy="127000"/>
          </a:xfrm>
          <a:prstGeom prst="rect">
            <a:avLst/>
          </a:prstGeom>
          <a:solidFill>
            <a:srgbClr val="1F4E79"/>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AEA740E6-5DBE-3DF8-4958-E5FB9655D9B7}"/>
              </a:ext>
            </a:extLst>
          </p:cNvPr>
          <p:cNvSpPr txBox="1"/>
          <p:nvPr/>
        </p:nvSpPr>
        <p:spPr>
          <a:xfrm>
            <a:off x="508000" y="355600"/>
            <a:ext cx="11176000" cy="954107"/>
          </a:xfrm>
          <a:prstGeom prst="rect">
            <a:avLst/>
          </a:prstGeom>
          <a:noFill/>
        </p:spPr>
        <p:txBody>
          <a:bodyPr vert="horz" rtlCol="0">
            <a:spAutoFit/>
          </a:bodyPr>
          <a:lstStyle/>
          <a:p>
            <a:r>
              <a:rPr lang="en-US" sz="2800" b="1">
                <a:solidFill>
                  <a:srgbClr val="1C2328"/>
                </a:solidFill>
              </a:rPr>
              <a:t>The income gap between the richest and poorest of the 25 economies halved, from 23x to 11x</a:t>
            </a:r>
          </a:p>
        </p:txBody>
      </p:sp>
      <p:sp>
        <p:nvSpPr>
          <p:cNvPr id="4" name="TextBox 3">
            <a:extLst>
              <a:ext uri="{FF2B5EF4-FFF2-40B4-BE49-F238E27FC236}">
                <a16:creationId xmlns:a16="http://schemas.microsoft.com/office/drawing/2014/main" id="{10BBA541-30E7-1A62-21E3-B90AC61FDF36}"/>
              </a:ext>
            </a:extLst>
          </p:cNvPr>
          <p:cNvSpPr txBox="1"/>
          <p:nvPr/>
        </p:nvSpPr>
        <p:spPr>
          <a:xfrm>
            <a:off x="508000" y="6375400"/>
            <a:ext cx="11176000" cy="246221"/>
          </a:xfrm>
          <a:prstGeom prst="rect">
            <a:avLst/>
          </a:prstGeom>
          <a:noFill/>
        </p:spPr>
        <p:txBody>
          <a:bodyPr vert="horz" rtlCol="0">
            <a:spAutoFit/>
          </a:bodyPr>
          <a:lstStyle/>
          <a:p>
            <a:r>
              <a:rPr lang="en-US" sz="1000">
                <a:solidFill>
                  <a:srgbClr val="6E6E6E"/>
                </a:solidFill>
              </a:rPr>
              <a:t>Source: World Bank WDI, NY.GDP.PCAP.PP.KD. Ratio = highest ÷ lowest GDP per capita (PPP) among the 25 each year; countries in each position can change. Workbook: Trends!M4:M28.</a:t>
            </a:r>
          </a:p>
        </p:txBody>
      </p:sp>
      <p:sp>
        <p:nvSpPr>
          <p:cNvPr id="5" name="TextBox 4">
            <a:extLst>
              <a:ext uri="{FF2B5EF4-FFF2-40B4-BE49-F238E27FC236}">
                <a16:creationId xmlns:a16="http://schemas.microsoft.com/office/drawing/2014/main" id="{63213DE6-8021-A051-2821-D8DB32043C74}"/>
              </a:ext>
            </a:extLst>
          </p:cNvPr>
          <p:cNvSpPr txBox="1"/>
          <p:nvPr/>
        </p:nvSpPr>
        <p:spPr>
          <a:xfrm>
            <a:off x="8509000" y="1778000"/>
            <a:ext cx="3175000" cy="571500"/>
          </a:xfrm>
          <a:prstGeom prst="rect">
            <a:avLst/>
          </a:prstGeom>
          <a:noFill/>
        </p:spPr>
        <p:txBody>
          <a:bodyPr vert="horz" rtlCol="0">
            <a:spAutoFit/>
          </a:bodyPr>
          <a:lstStyle/>
          <a:p>
            <a:r>
              <a:rPr lang="en-US" sz="3200" b="1">
                <a:solidFill>
                  <a:srgbClr val="1F4E79"/>
                </a:solidFill>
              </a:rPr>
              <a:t>22.9x</a:t>
            </a:r>
          </a:p>
        </p:txBody>
      </p:sp>
      <p:sp>
        <p:nvSpPr>
          <p:cNvPr id="6" name="TextBox 5">
            <a:extLst>
              <a:ext uri="{FF2B5EF4-FFF2-40B4-BE49-F238E27FC236}">
                <a16:creationId xmlns:a16="http://schemas.microsoft.com/office/drawing/2014/main" id="{2C0ACA66-33DD-F5FB-D630-522620BD8423}"/>
              </a:ext>
            </a:extLst>
          </p:cNvPr>
          <p:cNvSpPr txBox="1"/>
          <p:nvPr/>
        </p:nvSpPr>
        <p:spPr>
          <a:xfrm>
            <a:off x="8509000" y="3238500"/>
            <a:ext cx="3175000" cy="571500"/>
          </a:xfrm>
          <a:prstGeom prst="rect">
            <a:avLst/>
          </a:prstGeom>
          <a:noFill/>
        </p:spPr>
        <p:txBody>
          <a:bodyPr vert="horz" rtlCol="0">
            <a:spAutoFit/>
          </a:bodyPr>
          <a:lstStyle/>
          <a:p>
            <a:r>
              <a:rPr lang="en-US" sz="3200" b="1">
                <a:solidFill>
                  <a:srgbClr val="1F4E79"/>
                </a:solidFill>
              </a:rPr>
              <a:t>10.7x</a:t>
            </a:r>
          </a:p>
        </p:txBody>
      </p:sp>
      <p:sp>
        <p:nvSpPr>
          <p:cNvPr id="7" name="TextBox 6">
            <a:extLst>
              <a:ext uri="{FF2B5EF4-FFF2-40B4-BE49-F238E27FC236}">
                <a16:creationId xmlns:a16="http://schemas.microsoft.com/office/drawing/2014/main" id="{34B65D97-1F2A-A33A-9279-912E47D56681}"/>
              </a:ext>
            </a:extLst>
          </p:cNvPr>
          <p:cNvSpPr txBox="1"/>
          <p:nvPr/>
        </p:nvSpPr>
        <p:spPr>
          <a:xfrm>
            <a:off x="8509000" y="4699000"/>
            <a:ext cx="3175000" cy="584775"/>
          </a:xfrm>
          <a:prstGeom prst="rect">
            <a:avLst/>
          </a:prstGeom>
          <a:noFill/>
        </p:spPr>
        <p:txBody>
          <a:bodyPr vert="horz" rtlCol="0">
            <a:spAutoFit/>
          </a:bodyPr>
          <a:lstStyle/>
          <a:p>
            <a:r>
              <a:rPr lang="en-US" sz="3200" b="1">
                <a:solidFill>
                  <a:srgbClr val="1F4E79"/>
                </a:solidFill>
              </a:rPr>
              <a:t>Since 2019</a:t>
            </a:r>
          </a:p>
        </p:txBody>
      </p:sp>
      <p:sp>
        <p:nvSpPr>
          <p:cNvPr id="8" name="TextBox 7">
            <a:extLst>
              <a:ext uri="{FF2B5EF4-FFF2-40B4-BE49-F238E27FC236}">
                <a16:creationId xmlns:a16="http://schemas.microsoft.com/office/drawing/2014/main" id="{4D3AF1A2-5E77-57A5-500F-6C7E8957B39A}"/>
              </a:ext>
            </a:extLst>
          </p:cNvPr>
          <p:cNvSpPr txBox="1"/>
          <p:nvPr/>
        </p:nvSpPr>
        <p:spPr>
          <a:xfrm>
            <a:off x="8509000" y="2349500"/>
            <a:ext cx="3175000" cy="762000"/>
          </a:xfrm>
          <a:prstGeom prst="rect">
            <a:avLst/>
          </a:prstGeom>
          <a:noFill/>
        </p:spPr>
        <p:txBody>
          <a:bodyPr vert="horz" rtlCol="0">
            <a:spAutoFit/>
          </a:bodyPr>
          <a:lstStyle/>
          <a:p>
            <a:r>
              <a:rPr lang="de-DE" sz="1400"/>
              <a:t>in 2000: Switzerland vs India</a:t>
            </a:r>
            <a:endParaRPr lang="en-US" sz="1400"/>
          </a:p>
        </p:txBody>
      </p:sp>
      <p:sp>
        <p:nvSpPr>
          <p:cNvPr id="9" name="TextBox 8">
            <a:extLst>
              <a:ext uri="{FF2B5EF4-FFF2-40B4-BE49-F238E27FC236}">
                <a16:creationId xmlns:a16="http://schemas.microsoft.com/office/drawing/2014/main" id="{605A6982-A797-B527-C239-F720014E7FC6}"/>
              </a:ext>
            </a:extLst>
          </p:cNvPr>
          <p:cNvSpPr txBox="1"/>
          <p:nvPr/>
        </p:nvSpPr>
        <p:spPr>
          <a:xfrm>
            <a:off x="8509000" y="5270500"/>
            <a:ext cx="3175000" cy="523220"/>
          </a:xfrm>
          <a:prstGeom prst="rect">
            <a:avLst/>
          </a:prstGeom>
          <a:noFill/>
        </p:spPr>
        <p:txBody>
          <a:bodyPr vert="horz" rtlCol="0">
            <a:spAutoFit/>
          </a:bodyPr>
          <a:lstStyle/>
          <a:p>
            <a:r>
              <a:rPr lang="en-US" sz="1400"/>
              <a:t>the gap has stopped narrowing (10.6x → 10.7x)</a:t>
            </a:r>
          </a:p>
        </p:txBody>
      </p:sp>
      <p:sp>
        <p:nvSpPr>
          <p:cNvPr id="10" name="TextBox 9">
            <a:extLst>
              <a:ext uri="{FF2B5EF4-FFF2-40B4-BE49-F238E27FC236}">
                <a16:creationId xmlns:a16="http://schemas.microsoft.com/office/drawing/2014/main" id="{724F2870-E7FA-C85D-4611-68A69C03FD2C}"/>
              </a:ext>
            </a:extLst>
          </p:cNvPr>
          <p:cNvSpPr txBox="1"/>
          <p:nvPr/>
        </p:nvSpPr>
        <p:spPr>
          <a:xfrm>
            <a:off x="8509000" y="3810000"/>
            <a:ext cx="3175000" cy="762000"/>
          </a:xfrm>
          <a:prstGeom prst="rect">
            <a:avLst/>
          </a:prstGeom>
          <a:noFill/>
        </p:spPr>
        <p:txBody>
          <a:bodyPr vert="horz" rtlCol="0">
            <a:spAutoFit/>
          </a:bodyPr>
          <a:lstStyle/>
          <a:p>
            <a:r>
              <a:rPr lang="en-US" sz="1400"/>
              <a:t>in 2024: Switzerland vs Nigeria – India has left the bottom spot</a:t>
            </a:r>
          </a:p>
        </p:txBody>
      </p:sp>
      <p:graphicFrame>
        <p:nvGraphicFramePr>
          <p:cNvPr id="12" name="Chart 11">
            <a:extLst>
              <a:ext uri="{FF2B5EF4-FFF2-40B4-BE49-F238E27FC236}">
                <a16:creationId xmlns:a16="http://schemas.microsoft.com/office/drawing/2014/main" id="{09EA82C0-0CF7-64C0-E76F-165665EC2F75}"/>
              </a:ext>
            </a:extLst>
          </p:cNvPr>
          <p:cNvGraphicFramePr/>
          <p:nvPr>
            <p:extLst>
              <p:ext uri="{D42A27DB-BD31-4B8C-83A1-F6EECF244321}">
                <p14:modId xmlns:p14="http://schemas.microsoft.com/office/powerpoint/2010/main" val="429449090"/>
              </p:ext>
            </p:extLst>
          </p:nvPr>
        </p:nvGraphicFramePr>
        <p:xfrm>
          <a:off x="508000" y="1587500"/>
          <a:ext cx="7747000" cy="4699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29356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CB42581-ACFB-F979-772D-936EC06E7F4D}"/>
              </a:ext>
            </a:extLst>
          </p:cNvPr>
          <p:cNvSpPr/>
          <p:nvPr/>
        </p:nvSpPr>
        <p:spPr>
          <a:xfrm>
            <a:off x="0" y="0"/>
            <a:ext cx="12192000" cy="127000"/>
          </a:xfrm>
          <a:prstGeom prst="rect">
            <a:avLst/>
          </a:prstGeom>
          <a:solidFill>
            <a:srgbClr val="1F4E79"/>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014F700-0B44-8D26-B168-6D6756A5C57F}"/>
              </a:ext>
            </a:extLst>
          </p:cNvPr>
          <p:cNvSpPr txBox="1"/>
          <p:nvPr/>
        </p:nvSpPr>
        <p:spPr>
          <a:xfrm>
            <a:off x="508000" y="355600"/>
            <a:ext cx="11176000" cy="954107"/>
          </a:xfrm>
          <a:prstGeom prst="rect">
            <a:avLst/>
          </a:prstGeom>
          <a:noFill/>
        </p:spPr>
        <p:txBody>
          <a:bodyPr vert="horz" rtlCol="0">
            <a:spAutoFit/>
          </a:bodyPr>
          <a:lstStyle/>
          <a:p>
            <a:r>
              <a:rPr lang="en-US" sz="2800" b="1">
                <a:solidFill>
                  <a:srgbClr val="1C2328"/>
                </a:solidFill>
              </a:rPr>
              <a:t>Two global shocks hit almost everyone at once: 17 of 25 economies shrank in 2009 and 22 in 2020</a:t>
            </a:r>
          </a:p>
        </p:txBody>
      </p:sp>
      <p:sp>
        <p:nvSpPr>
          <p:cNvPr id="4" name="TextBox 3">
            <a:extLst>
              <a:ext uri="{FF2B5EF4-FFF2-40B4-BE49-F238E27FC236}">
                <a16:creationId xmlns:a16="http://schemas.microsoft.com/office/drawing/2014/main" id="{2FC80A5D-E15D-D321-C1F6-100D42D29358}"/>
              </a:ext>
            </a:extLst>
          </p:cNvPr>
          <p:cNvSpPr txBox="1"/>
          <p:nvPr/>
        </p:nvSpPr>
        <p:spPr>
          <a:xfrm>
            <a:off x="508000" y="6375400"/>
            <a:ext cx="11176000" cy="246221"/>
          </a:xfrm>
          <a:prstGeom prst="rect">
            <a:avLst/>
          </a:prstGeom>
          <a:noFill/>
        </p:spPr>
        <p:txBody>
          <a:bodyPr vert="horz" rtlCol="0">
            <a:spAutoFit/>
          </a:bodyPr>
          <a:lstStyle/>
          <a:p>
            <a:r>
              <a:rPr lang="en-US" sz="1000">
                <a:solidFill>
                  <a:srgbClr val="6E6E6E"/>
                </a:solidFill>
              </a:rPr>
              <a:t>Source: World Bank WDI, NY.GDP.MKTP.KD.ZG (real GDP growth, annual %). Medians across the 25, not GDP-weighted. Workbook: Trends!B4:C28.</a:t>
            </a:r>
          </a:p>
        </p:txBody>
      </p:sp>
      <p:sp>
        <p:nvSpPr>
          <p:cNvPr id="5" name="TextBox 4">
            <a:extLst>
              <a:ext uri="{FF2B5EF4-FFF2-40B4-BE49-F238E27FC236}">
                <a16:creationId xmlns:a16="http://schemas.microsoft.com/office/drawing/2014/main" id="{6B0398B6-8F75-1000-CB14-D14EDF52FEB8}"/>
              </a:ext>
            </a:extLst>
          </p:cNvPr>
          <p:cNvSpPr txBox="1"/>
          <p:nvPr/>
        </p:nvSpPr>
        <p:spPr>
          <a:xfrm>
            <a:off x="8509000" y="1778000"/>
            <a:ext cx="3175000" cy="571500"/>
          </a:xfrm>
          <a:prstGeom prst="rect">
            <a:avLst/>
          </a:prstGeom>
          <a:noFill/>
        </p:spPr>
        <p:txBody>
          <a:bodyPr vert="horz" rtlCol="0">
            <a:spAutoFit/>
          </a:bodyPr>
          <a:lstStyle/>
          <a:p>
            <a:r>
              <a:rPr lang="en-US" sz="3200" b="1">
                <a:solidFill>
                  <a:srgbClr val="1F4E79"/>
                </a:solidFill>
              </a:rPr>
              <a:t>−3.9%</a:t>
            </a:r>
          </a:p>
        </p:txBody>
      </p:sp>
      <p:sp>
        <p:nvSpPr>
          <p:cNvPr id="6" name="TextBox 5">
            <a:extLst>
              <a:ext uri="{FF2B5EF4-FFF2-40B4-BE49-F238E27FC236}">
                <a16:creationId xmlns:a16="http://schemas.microsoft.com/office/drawing/2014/main" id="{BFF8C08F-53F8-E1BC-C283-5A6E29B43759}"/>
              </a:ext>
            </a:extLst>
          </p:cNvPr>
          <p:cNvSpPr txBox="1"/>
          <p:nvPr/>
        </p:nvSpPr>
        <p:spPr>
          <a:xfrm>
            <a:off x="8509000" y="2349500"/>
            <a:ext cx="3175000" cy="762000"/>
          </a:xfrm>
          <a:prstGeom prst="rect">
            <a:avLst/>
          </a:prstGeom>
          <a:noFill/>
        </p:spPr>
        <p:txBody>
          <a:bodyPr vert="horz" rtlCol="0">
            <a:spAutoFit/>
          </a:bodyPr>
          <a:lstStyle/>
          <a:p>
            <a:r>
              <a:rPr lang="en-US" sz="1400"/>
              <a:t>median growth in 2020 (−2.6% in 2009)</a:t>
            </a:r>
          </a:p>
        </p:txBody>
      </p:sp>
      <p:sp>
        <p:nvSpPr>
          <p:cNvPr id="7" name="TextBox 6">
            <a:extLst>
              <a:ext uri="{FF2B5EF4-FFF2-40B4-BE49-F238E27FC236}">
                <a16:creationId xmlns:a16="http://schemas.microsoft.com/office/drawing/2014/main" id="{19451A0C-924A-7539-0B93-8B9A1C6F69A4}"/>
              </a:ext>
            </a:extLst>
          </p:cNvPr>
          <p:cNvSpPr txBox="1"/>
          <p:nvPr/>
        </p:nvSpPr>
        <p:spPr>
          <a:xfrm>
            <a:off x="8509000" y="3238500"/>
            <a:ext cx="3175000" cy="571500"/>
          </a:xfrm>
          <a:prstGeom prst="rect">
            <a:avLst/>
          </a:prstGeom>
          <a:noFill/>
        </p:spPr>
        <p:txBody>
          <a:bodyPr vert="horz" rtlCol="0">
            <a:spAutoFit/>
          </a:bodyPr>
          <a:lstStyle/>
          <a:p>
            <a:r>
              <a:rPr lang="en-US" sz="3200" b="1">
                <a:solidFill>
                  <a:srgbClr val="1F4E79"/>
                </a:solidFill>
              </a:rPr>
              <a:t>+6.2%</a:t>
            </a:r>
          </a:p>
        </p:txBody>
      </p:sp>
      <p:sp>
        <p:nvSpPr>
          <p:cNvPr id="8" name="TextBox 7">
            <a:extLst>
              <a:ext uri="{FF2B5EF4-FFF2-40B4-BE49-F238E27FC236}">
                <a16:creationId xmlns:a16="http://schemas.microsoft.com/office/drawing/2014/main" id="{D9C959C6-1B9B-7EB4-9D7C-3463AF382094}"/>
              </a:ext>
            </a:extLst>
          </p:cNvPr>
          <p:cNvSpPr txBox="1"/>
          <p:nvPr/>
        </p:nvSpPr>
        <p:spPr>
          <a:xfrm>
            <a:off x="8509000" y="4699000"/>
            <a:ext cx="3175000" cy="571500"/>
          </a:xfrm>
          <a:prstGeom prst="rect">
            <a:avLst/>
          </a:prstGeom>
          <a:noFill/>
        </p:spPr>
        <p:txBody>
          <a:bodyPr vert="horz" rtlCol="0">
            <a:spAutoFit/>
          </a:bodyPr>
          <a:lstStyle/>
          <a:p>
            <a:r>
              <a:rPr lang="en-US" sz="3200" b="1">
                <a:solidFill>
                  <a:srgbClr val="1F4E79"/>
                </a:solidFill>
              </a:rPr>
              <a:t>2.8% vs 3.3%</a:t>
            </a:r>
          </a:p>
        </p:txBody>
      </p:sp>
      <p:sp>
        <p:nvSpPr>
          <p:cNvPr id="9" name="TextBox 8">
            <a:extLst>
              <a:ext uri="{FF2B5EF4-FFF2-40B4-BE49-F238E27FC236}">
                <a16:creationId xmlns:a16="http://schemas.microsoft.com/office/drawing/2014/main" id="{7BBE0619-42B6-CDA4-53F3-139E60CD777E}"/>
              </a:ext>
            </a:extLst>
          </p:cNvPr>
          <p:cNvSpPr txBox="1"/>
          <p:nvPr/>
        </p:nvSpPr>
        <p:spPr>
          <a:xfrm>
            <a:off x="8509000" y="3810000"/>
            <a:ext cx="3175000" cy="762000"/>
          </a:xfrm>
          <a:prstGeom prst="rect">
            <a:avLst/>
          </a:prstGeom>
          <a:noFill/>
        </p:spPr>
        <p:txBody>
          <a:bodyPr vert="horz" rtlCol="0">
            <a:spAutoFit/>
          </a:bodyPr>
          <a:lstStyle/>
          <a:p>
            <a:r>
              <a:rPr lang="en-US" sz="1400"/>
              <a:t>median rebound in 2021 – recoveries were fast</a:t>
            </a:r>
          </a:p>
        </p:txBody>
      </p:sp>
      <p:sp>
        <p:nvSpPr>
          <p:cNvPr id="10" name="TextBox 9">
            <a:extLst>
              <a:ext uri="{FF2B5EF4-FFF2-40B4-BE49-F238E27FC236}">
                <a16:creationId xmlns:a16="http://schemas.microsoft.com/office/drawing/2014/main" id="{623EEDDD-1893-90AB-29E1-61BA01EBA79F}"/>
              </a:ext>
            </a:extLst>
          </p:cNvPr>
          <p:cNvSpPr txBox="1"/>
          <p:nvPr/>
        </p:nvSpPr>
        <p:spPr>
          <a:xfrm>
            <a:off x="8509000" y="5270500"/>
            <a:ext cx="3175000" cy="762000"/>
          </a:xfrm>
          <a:prstGeom prst="rect">
            <a:avLst/>
          </a:prstGeom>
          <a:noFill/>
        </p:spPr>
        <p:txBody>
          <a:bodyPr vert="horz" rtlCol="0">
            <a:spAutoFit/>
          </a:bodyPr>
          <a:lstStyle/>
          <a:p>
            <a:r>
              <a:rPr lang="en-US" sz="1400"/>
              <a:t>average median growth 2022–24 vs 2001–07: slower trend</a:t>
            </a:r>
          </a:p>
        </p:txBody>
      </p:sp>
      <p:graphicFrame>
        <p:nvGraphicFramePr>
          <p:cNvPr id="11" name="Chart 10">
            <a:extLst>
              <a:ext uri="{FF2B5EF4-FFF2-40B4-BE49-F238E27FC236}">
                <a16:creationId xmlns:a16="http://schemas.microsoft.com/office/drawing/2014/main" id="{806E1B33-4A40-4C15-C9C9-D6CDED480F6B}"/>
              </a:ext>
            </a:extLst>
          </p:cNvPr>
          <p:cNvGraphicFramePr/>
          <p:nvPr>
            <p:extLst>
              <p:ext uri="{D42A27DB-BD31-4B8C-83A1-F6EECF244321}">
                <p14:modId xmlns:p14="http://schemas.microsoft.com/office/powerpoint/2010/main" val="211593617"/>
              </p:ext>
            </p:extLst>
          </p:nvPr>
        </p:nvGraphicFramePr>
        <p:xfrm>
          <a:off x="508000" y="1587500"/>
          <a:ext cx="7747000" cy="4699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855040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E91C2FE-8BFB-0AC0-1FF3-B227B34700E4}"/>
              </a:ext>
            </a:extLst>
          </p:cNvPr>
          <p:cNvSpPr txBox="1"/>
          <p:nvPr/>
        </p:nvSpPr>
        <p:spPr>
          <a:xfrm>
            <a:off x="508000" y="355600"/>
            <a:ext cx="11176000" cy="954107"/>
          </a:xfrm>
          <a:prstGeom prst="rect">
            <a:avLst/>
          </a:prstGeom>
          <a:noFill/>
        </p:spPr>
        <p:txBody>
          <a:bodyPr vert="horz" rtlCol="0">
            <a:spAutoFit/>
          </a:bodyPr>
          <a:lstStyle/>
          <a:p>
            <a:r>
              <a:rPr lang="en-US" sz="2800" b="1">
                <a:solidFill>
                  <a:srgbClr val="1C2328"/>
                </a:solidFill>
              </a:rPr>
              <a:t>Life expectancy rose in all 25 economies – a median +4.7 years, with the biggest gains in India, Russia and South Africa</a:t>
            </a:r>
          </a:p>
        </p:txBody>
      </p:sp>
      <p:sp>
        <p:nvSpPr>
          <p:cNvPr id="3" name="TextBox 2">
            <a:extLst>
              <a:ext uri="{FF2B5EF4-FFF2-40B4-BE49-F238E27FC236}">
                <a16:creationId xmlns:a16="http://schemas.microsoft.com/office/drawing/2014/main" id="{2A0EFBF6-9471-04C4-903D-B9F6FCC2DF7D}"/>
              </a:ext>
            </a:extLst>
          </p:cNvPr>
          <p:cNvSpPr txBox="1"/>
          <p:nvPr/>
        </p:nvSpPr>
        <p:spPr>
          <a:xfrm>
            <a:off x="8509000" y="2349500"/>
            <a:ext cx="3175000" cy="762000"/>
          </a:xfrm>
          <a:prstGeom prst="rect">
            <a:avLst/>
          </a:prstGeom>
          <a:noFill/>
        </p:spPr>
        <p:txBody>
          <a:bodyPr vert="horz" rtlCol="0">
            <a:spAutoFit/>
          </a:bodyPr>
          <a:lstStyle/>
          <a:p>
            <a:r>
              <a:rPr lang="en-US" sz="1400"/>
              <a:t>median life expectancy in years, 2000 → 2024</a:t>
            </a:r>
          </a:p>
        </p:txBody>
      </p:sp>
      <p:sp>
        <p:nvSpPr>
          <p:cNvPr id="4" name="TextBox 3">
            <a:extLst>
              <a:ext uri="{FF2B5EF4-FFF2-40B4-BE49-F238E27FC236}">
                <a16:creationId xmlns:a16="http://schemas.microsoft.com/office/drawing/2014/main" id="{018F62CD-543B-1EAD-6D4F-D0B71C2F4266}"/>
              </a:ext>
            </a:extLst>
          </p:cNvPr>
          <p:cNvSpPr txBox="1"/>
          <p:nvPr/>
        </p:nvSpPr>
        <p:spPr>
          <a:xfrm>
            <a:off x="8509000" y="4699000"/>
            <a:ext cx="3175000" cy="571500"/>
          </a:xfrm>
          <a:prstGeom prst="rect">
            <a:avLst/>
          </a:prstGeom>
          <a:noFill/>
        </p:spPr>
        <p:txBody>
          <a:bodyPr vert="horz" rtlCol="0">
            <a:spAutoFit/>
          </a:bodyPr>
          <a:lstStyle/>
          <a:p>
            <a:r>
              <a:rPr lang="en-US" sz="3200" b="1">
                <a:solidFill>
                  <a:srgbClr val="1F4E79"/>
                </a:solidFill>
              </a:rPr>
              <a:t>54.6 years</a:t>
            </a:r>
          </a:p>
        </p:txBody>
      </p:sp>
      <p:sp>
        <p:nvSpPr>
          <p:cNvPr id="5" name="TextBox 4">
            <a:extLst>
              <a:ext uri="{FF2B5EF4-FFF2-40B4-BE49-F238E27FC236}">
                <a16:creationId xmlns:a16="http://schemas.microsoft.com/office/drawing/2014/main" id="{F6BDDD23-EFBC-08BD-B6F0-09A94FBDDB97}"/>
              </a:ext>
            </a:extLst>
          </p:cNvPr>
          <p:cNvSpPr txBox="1"/>
          <p:nvPr/>
        </p:nvSpPr>
        <p:spPr>
          <a:xfrm>
            <a:off x="508000" y="6375400"/>
            <a:ext cx="11176000" cy="246221"/>
          </a:xfrm>
          <a:prstGeom prst="rect">
            <a:avLst/>
          </a:prstGeom>
          <a:noFill/>
        </p:spPr>
        <p:txBody>
          <a:bodyPr vert="horz" rtlCol="0">
            <a:spAutoFit/>
          </a:bodyPr>
          <a:lstStyle/>
          <a:p>
            <a:r>
              <a:rPr lang="en-US" sz="1000">
                <a:solidFill>
                  <a:srgbClr val="6E6E6E"/>
                </a:solidFill>
              </a:rPr>
              <a:t>Source: World Bank WDI, SP.DYN.LE00.IN (life expectancy at birth, total, years). Gain = 2024 minus 2000. Workbook: Dashboard!W5:X29.</a:t>
            </a:r>
          </a:p>
        </p:txBody>
      </p:sp>
      <p:sp>
        <p:nvSpPr>
          <p:cNvPr id="6" name="Rectangle 5">
            <a:extLst>
              <a:ext uri="{FF2B5EF4-FFF2-40B4-BE49-F238E27FC236}">
                <a16:creationId xmlns:a16="http://schemas.microsoft.com/office/drawing/2014/main" id="{B521EC9B-6314-660E-BD18-A3E6423A3234}"/>
              </a:ext>
            </a:extLst>
          </p:cNvPr>
          <p:cNvSpPr/>
          <p:nvPr/>
        </p:nvSpPr>
        <p:spPr>
          <a:xfrm>
            <a:off x="0" y="0"/>
            <a:ext cx="12192000" cy="127000"/>
          </a:xfrm>
          <a:prstGeom prst="rect">
            <a:avLst/>
          </a:prstGeom>
          <a:solidFill>
            <a:srgbClr val="1F4E79"/>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1F4C158-964C-5D8A-65D7-0BD22BDDF417}"/>
              </a:ext>
            </a:extLst>
          </p:cNvPr>
          <p:cNvSpPr txBox="1"/>
          <p:nvPr/>
        </p:nvSpPr>
        <p:spPr>
          <a:xfrm>
            <a:off x="8509000" y="5270500"/>
            <a:ext cx="3175000" cy="762000"/>
          </a:xfrm>
          <a:prstGeom prst="rect">
            <a:avLst/>
          </a:prstGeom>
          <a:noFill/>
        </p:spPr>
        <p:txBody>
          <a:bodyPr vert="horz" rtlCol="0">
            <a:spAutoFit/>
          </a:bodyPr>
          <a:lstStyle/>
          <a:p>
            <a:r>
              <a:rPr lang="en-US" sz="1400"/>
              <a:t>Nigeria – still the lowest in 2024, despite +7.5 years</a:t>
            </a:r>
          </a:p>
        </p:txBody>
      </p:sp>
      <p:sp>
        <p:nvSpPr>
          <p:cNvPr id="8" name="TextBox 7">
            <a:extLst>
              <a:ext uri="{FF2B5EF4-FFF2-40B4-BE49-F238E27FC236}">
                <a16:creationId xmlns:a16="http://schemas.microsoft.com/office/drawing/2014/main" id="{5F5B6A30-039E-0E5C-21C5-AB123BCBBF3D}"/>
              </a:ext>
            </a:extLst>
          </p:cNvPr>
          <p:cNvSpPr txBox="1"/>
          <p:nvPr/>
        </p:nvSpPr>
        <p:spPr>
          <a:xfrm>
            <a:off x="8509000" y="3810000"/>
            <a:ext cx="3175000" cy="762000"/>
          </a:xfrm>
          <a:prstGeom prst="rect">
            <a:avLst/>
          </a:prstGeom>
          <a:noFill/>
        </p:spPr>
        <p:txBody>
          <a:bodyPr vert="horz" rtlCol="0">
            <a:spAutoFit/>
          </a:bodyPr>
          <a:lstStyle/>
          <a:p>
            <a:r>
              <a:rPr lang="en-US" sz="1400"/>
              <a:t>United States – the smallest gain of the 25</a:t>
            </a:r>
          </a:p>
        </p:txBody>
      </p:sp>
      <p:sp>
        <p:nvSpPr>
          <p:cNvPr id="9" name="TextBox 8">
            <a:extLst>
              <a:ext uri="{FF2B5EF4-FFF2-40B4-BE49-F238E27FC236}">
                <a16:creationId xmlns:a16="http://schemas.microsoft.com/office/drawing/2014/main" id="{7B7207CE-6EC4-89C9-8BD9-989D1DAED3AF}"/>
              </a:ext>
            </a:extLst>
          </p:cNvPr>
          <p:cNvSpPr txBox="1"/>
          <p:nvPr/>
        </p:nvSpPr>
        <p:spPr>
          <a:xfrm>
            <a:off x="8509000" y="3238500"/>
            <a:ext cx="3175000" cy="571500"/>
          </a:xfrm>
          <a:prstGeom prst="rect">
            <a:avLst/>
          </a:prstGeom>
          <a:noFill/>
        </p:spPr>
        <p:txBody>
          <a:bodyPr vert="horz" rtlCol="0">
            <a:spAutoFit/>
          </a:bodyPr>
          <a:lstStyle/>
          <a:p>
            <a:r>
              <a:rPr lang="en-US" sz="3200" b="1">
                <a:solidFill>
                  <a:srgbClr val="1F4E79"/>
                </a:solidFill>
              </a:rPr>
              <a:t>+2.3 years</a:t>
            </a:r>
          </a:p>
        </p:txBody>
      </p:sp>
      <p:sp>
        <p:nvSpPr>
          <p:cNvPr id="10" name="TextBox 9">
            <a:extLst>
              <a:ext uri="{FF2B5EF4-FFF2-40B4-BE49-F238E27FC236}">
                <a16:creationId xmlns:a16="http://schemas.microsoft.com/office/drawing/2014/main" id="{B975889E-0BD2-8E01-2EA2-CD7D9A0ECD65}"/>
              </a:ext>
            </a:extLst>
          </p:cNvPr>
          <p:cNvSpPr txBox="1"/>
          <p:nvPr/>
        </p:nvSpPr>
        <p:spPr>
          <a:xfrm>
            <a:off x="8509000" y="1778000"/>
            <a:ext cx="3175000" cy="571500"/>
          </a:xfrm>
          <a:prstGeom prst="rect">
            <a:avLst/>
          </a:prstGeom>
          <a:noFill/>
        </p:spPr>
        <p:txBody>
          <a:bodyPr vert="horz" rtlCol="0">
            <a:spAutoFit/>
          </a:bodyPr>
          <a:lstStyle/>
          <a:p>
            <a:r>
              <a:rPr lang="en-US" sz="3200" b="1">
                <a:solidFill>
                  <a:srgbClr val="1F4E79"/>
                </a:solidFill>
              </a:rPr>
              <a:t>73.9 → 78.9</a:t>
            </a:r>
          </a:p>
        </p:txBody>
      </p:sp>
      <p:graphicFrame>
        <p:nvGraphicFramePr>
          <p:cNvPr id="11" name="Chart 10">
            <a:extLst>
              <a:ext uri="{FF2B5EF4-FFF2-40B4-BE49-F238E27FC236}">
                <a16:creationId xmlns:a16="http://schemas.microsoft.com/office/drawing/2014/main" id="{D3765EDB-141C-7170-891D-22B0ED504260}"/>
              </a:ext>
            </a:extLst>
          </p:cNvPr>
          <p:cNvGraphicFramePr/>
          <p:nvPr>
            <p:extLst>
              <p:ext uri="{D42A27DB-BD31-4B8C-83A1-F6EECF244321}">
                <p14:modId xmlns:p14="http://schemas.microsoft.com/office/powerpoint/2010/main" val="3008423765"/>
              </p:ext>
            </p:extLst>
          </p:nvPr>
        </p:nvGraphicFramePr>
        <p:xfrm>
          <a:off x="508000" y="1587500"/>
          <a:ext cx="7747000" cy="4699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85595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6B5FE5-12C4-4BEE-3338-E2F99F8FA8C0}"/>
              </a:ext>
            </a:extLst>
          </p:cNvPr>
          <p:cNvSpPr/>
          <p:nvPr/>
        </p:nvSpPr>
        <p:spPr>
          <a:xfrm>
            <a:off x="0" y="0"/>
            <a:ext cx="12192000" cy="127000"/>
          </a:xfrm>
          <a:prstGeom prst="rect">
            <a:avLst/>
          </a:prstGeom>
          <a:solidFill>
            <a:srgbClr val="1F4E79"/>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D7362DC-1167-6913-DA42-EDAD5DA2A275}"/>
              </a:ext>
            </a:extLst>
          </p:cNvPr>
          <p:cNvSpPr txBox="1"/>
          <p:nvPr/>
        </p:nvSpPr>
        <p:spPr>
          <a:xfrm>
            <a:off x="508000" y="355600"/>
            <a:ext cx="11176000" cy="954107"/>
          </a:xfrm>
          <a:prstGeom prst="rect">
            <a:avLst/>
          </a:prstGeom>
          <a:noFill/>
        </p:spPr>
        <p:txBody>
          <a:bodyPr vert="horz" rtlCol="0">
            <a:spAutoFit/>
          </a:bodyPr>
          <a:lstStyle/>
          <a:p>
            <a:r>
              <a:rPr lang="en-US" sz="2800" b="1">
                <a:solidFill>
                  <a:srgbClr val="1C2328"/>
                </a:solidFill>
              </a:rPr>
              <a:t>Internet use went from niche to near-universal: the median share online rose from 7% to 90%</a:t>
            </a:r>
          </a:p>
        </p:txBody>
      </p:sp>
      <p:sp>
        <p:nvSpPr>
          <p:cNvPr id="4" name="TextBox 3">
            <a:extLst>
              <a:ext uri="{FF2B5EF4-FFF2-40B4-BE49-F238E27FC236}">
                <a16:creationId xmlns:a16="http://schemas.microsoft.com/office/drawing/2014/main" id="{B4AA01D7-27ED-F0B4-9051-53B661A32C3A}"/>
              </a:ext>
            </a:extLst>
          </p:cNvPr>
          <p:cNvSpPr txBox="1"/>
          <p:nvPr/>
        </p:nvSpPr>
        <p:spPr>
          <a:xfrm>
            <a:off x="508000" y="6375400"/>
            <a:ext cx="11176000" cy="246221"/>
          </a:xfrm>
          <a:prstGeom prst="rect">
            <a:avLst/>
          </a:prstGeom>
          <a:noFill/>
        </p:spPr>
        <p:txBody>
          <a:bodyPr vert="horz" rtlCol="0">
            <a:spAutoFit/>
          </a:bodyPr>
          <a:lstStyle/>
          <a:p>
            <a:r>
              <a:rPr lang="en-US" sz="1000">
                <a:solidFill>
                  <a:srgbClr val="6E6E6E"/>
                </a:solidFill>
              </a:rPr>
              <a:t>Source: World Bank WDI, IT.NET.USER.ZS (individuals using the internet, % of population; ITU estimates). Median across the 25, not population-weighted. Workbook: Trends!F:J.</a:t>
            </a:r>
          </a:p>
        </p:txBody>
      </p:sp>
      <p:sp>
        <p:nvSpPr>
          <p:cNvPr id="5" name="TextBox 4">
            <a:extLst>
              <a:ext uri="{FF2B5EF4-FFF2-40B4-BE49-F238E27FC236}">
                <a16:creationId xmlns:a16="http://schemas.microsoft.com/office/drawing/2014/main" id="{D2E8CFDC-B755-4D5E-6759-283E64518AC5}"/>
              </a:ext>
            </a:extLst>
          </p:cNvPr>
          <p:cNvSpPr txBox="1"/>
          <p:nvPr/>
        </p:nvSpPr>
        <p:spPr>
          <a:xfrm>
            <a:off x="8509000" y="3238500"/>
            <a:ext cx="3175000" cy="571500"/>
          </a:xfrm>
          <a:prstGeom prst="rect">
            <a:avLst/>
          </a:prstGeom>
          <a:noFill/>
        </p:spPr>
        <p:txBody>
          <a:bodyPr vert="horz" rtlCol="0">
            <a:spAutoFit/>
          </a:bodyPr>
          <a:lstStyle/>
          <a:p>
            <a:r>
              <a:rPr lang="en-US" sz="3200" b="1">
                <a:solidFill>
                  <a:srgbClr val="1F4E79"/>
                </a:solidFill>
              </a:rPr>
              <a:t>65% / 41%</a:t>
            </a:r>
          </a:p>
        </p:txBody>
      </p:sp>
      <p:sp>
        <p:nvSpPr>
          <p:cNvPr id="6" name="TextBox 5">
            <a:extLst>
              <a:ext uri="{FF2B5EF4-FFF2-40B4-BE49-F238E27FC236}">
                <a16:creationId xmlns:a16="http://schemas.microsoft.com/office/drawing/2014/main" id="{EC237508-8C4F-1964-FB35-BE86D0FA4DE1}"/>
              </a:ext>
            </a:extLst>
          </p:cNvPr>
          <p:cNvSpPr txBox="1"/>
          <p:nvPr/>
        </p:nvSpPr>
        <p:spPr>
          <a:xfrm>
            <a:off x="8509000" y="4699000"/>
            <a:ext cx="3175000" cy="571500"/>
          </a:xfrm>
          <a:prstGeom prst="rect">
            <a:avLst/>
          </a:prstGeom>
          <a:noFill/>
        </p:spPr>
        <p:txBody>
          <a:bodyPr vert="horz" rtlCol="0">
            <a:spAutoFit/>
          </a:bodyPr>
          <a:lstStyle/>
          <a:p>
            <a:r>
              <a:rPr lang="en-US" sz="3200" b="1">
                <a:solidFill>
                  <a:srgbClr val="1F4E79"/>
                </a:solidFill>
              </a:rPr>
              <a:t>2% → 92%</a:t>
            </a:r>
          </a:p>
        </p:txBody>
      </p:sp>
      <p:sp>
        <p:nvSpPr>
          <p:cNvPr id="7" name="TextBox 6">
            <a:extLst>
              <a:ext uri="{FF2B5EF4-FFF2-40B4-BE49-F238E27FC236}">
                <a16:creationId xmlns:a16="http://schemas.microsoft.com/office/drawing/2014/main" id="{D2C53887-FCB8-D87C-11AA-160C6FEC1A72}"/>
              </a:ext>
            </a:extLst>
          </p:cNvPr>
          <p:cNvSpPr txBox="1"/>
          <p:nvPr/>
        </p:nvSpPr>
        <p:spPr>
          <a:xfrm>
            <a:off x="8509000" y="2349500"/>
            <a:ext cx="3175000" cy="762000"/>
          </a:xfrm>
          <a:prstGeom prst="rect">
            <a:avLst/>
          </a:prstGeom>
          <a:noFill/>
        </p:spPr>
        <p:txBody>
          <a:bodyPr vert="horz" rtlCol="0">
            <a:spAutoFit/>
          </a:bodyPr>
          <a:lstStyle/>
          <a:p>
            <a:r>
              <a:rPr lang="en-US" sz="1400"/>
              <a:t>economies now have 80%+ online (none did in 2000)</a:t>
            </a:r>
          </a:p>
        </p:txBody>
      </p:sp>
      <p:sp>
        <p:nvSpPr>
          <p:cNvPr id="8" name="TextBox 7">
            <a:extLst>
              <a:ext uri="{FF2B5EF4-FFF2-40B4-BE49-F238E27FC236}">
                <a16:creationId xmlns:a16="http://schemas.microsoft.com/office/drawing/2014/main" id="{509B2BF0-48AE-D5D9-E93F-8FA1611009A8}"/>
              </a:ext>
            </a:extLst>
          </p:cNvPr>
          <p:cNvSpPr txBox="1"/>
          <p:nvPr/>
        </p:nvSpPr>
        <p:spPr>
          <a:xfrm>
            <a:off x="8509000" y="3810000"/>
            <a:ext cx="3175000" cy="762000"/>
          </a:xfrm>
          <a:prstGeom prst="rect">
            <a:avLst/>
          </a:prstGeom>
          <a:noFill/>
        </p:spPr>
        <p:txBody>
          <a:bodyPr vert="horz" rtlCol="0">
            <a:spAutoFit/>
          </a:bodyPr>
          <a:lstStyle/>
          <a:p>
            <a:r>
              <a:rPr lang="en-US" sz="1400"/>
              <a:t>India / Nigeria in 2024 – where the next users are</a:t>
            </a:r>
          </a:p>
        </p:txBody>
      </p:sp>
      <p:sp>
        <p:nvSpPr>
          <p:cNvPr id="9" name="TextBox 8">
            <a:extLst>
              <a:ext uri="{FF2B5EF4-FFF2-40B4-BE49-F238E27FC236}">
                <a16:creationId xmlns:a16="http://schemas.microsoft.com/office/drawing/2014/main" id="{D87D01A5-F521-BC3B-1545-5D4D4F9155DF}"/>
              </a:ext>
            </a:extLst>
          </p:cNvPr>
          <p:cNvSpPr txBox="1"/>
          <p:nvPr/>
        </p:nvSpPr>
        <p:spPr>
          <a:xfrm>
            <a:off x="8509000" y="1778000"/>
            <a:ext cx="3175000" cy="571500"/>
          </a:xfrm>
          <a:prstGeom prst="rect">
            <a:avLst/>
          </a:prstGeom>
          <a:noFill/>
        </p:spPr>
        <p:txBody>
          <a:bodyPr vert="horz" rtlCol="0">
            <a:spAutoFit/>
          </a:bodyPr>
          <a:lstStyle/>
          <a:p>
            <a:r>
              <a:rPr lang="en-US" sz="3200" b="1">
                <a:solidFill>
                  <a:srgbClr val="1F4E79"/>
                </a:solidFill>
              </a:rPr>
              <a:t>20 of 25</a:t>
            </a:r>
          </a:p>
        </p:txBody>
      </p:sp>
      <p:sp>
        <p:nvSpPr>
          <p:cNvPr id="10" name="TextBox 9">
            <a:extLst>
              <a:ext uri="{FF2B5EF4-FFF2-40B4-BE49-F238E27FC236}">
                <a16:creationId xmlns:a16="http://schemas.microsoft.com/office/drawing/2014/main" id="{9FA16E60-6FE8-04FD-937F-FCE67EAE578C}"/>
              </a:ext>
            </a:extLst>
          </p:cNvPr>
          <p:cNvSpPr txBox="1"/>
          <p:nvPr/>
        </p:nvSpPr>
        <p:spPr>
          <a:xfrm>
            <a:off x="8509000" y="5270500"/>
            <a:ext cx="3175000" cy="762000"/>
          </a:xfrm>
          <a:prstGeom prst="rect">
            <a:avLst/>
          </a:prstGeom>
          <a:noFill/>
        </p:spPr>
        <p:txBody>
          <a:bodyPr vert="horz" rtlCol="0">
            <a:spAutoFit/>
          </a:bodyPr>
          <a:lstStyle/>
          <a:p>
            <a:r>
              <a:rPr lang="en-US" sz="1400"/>
              <a:t>China, 2000 → 2024 – now ahead of the median</a:t>
            </a:r>
          </a:p>
        </p:txBody>
      </p:sp>
      <p:graphicFrame>
        <p:nvGraphicFramePr>
          <p:cNvPr id="11" name="Chart 10">
            <a:extLst>
              <a:ext uri="{FF2B5EF4-FFF2-40B4-BE49-F238E27FC236}">
                <a16:creationId xmlns:a16="http://schemas.microsoft.com/office/drawing/2014/main" id="{3E31AB9A-85B7-1E09-140C-B05A091D4B36}"/>
              </a:ext>
            </a:extLst>
          </p:cNvPr>
          <p:cNvGraphicFramePr/>
          <p:nvPr>
            <p:extLst>
              <p:ext uri="{D42A27DB-BD31-4B8C-83A1-F6EECF244321}">
                <p14:modId xmlns:p14="http://schemas.microsoft.com/office/powerpoint/2010/main" val="3323856433"/>
              </p:ext>
            </p:extLst>
          </p:nvPr>
        </p:nvGraphicFramePr>
        <p:xfrm>
          <a:off x="508000" y="1587500"/>
          <a:ext cx="7747000" cy="4699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925811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55C2276-8266-46EF-49F5-3A53D1014F73}"/>
              </a:ext>
            </a:extLst>
          </p:cNvPr>
          <p:cNvSpPr/>
          <p:nvPr/>
        </p:nvSpPr>
        <p:spPr>
          <a:xfrm>
            <a:off x="0" y="0"/>
            <a:ext cx="12192000" cy="127000"/>
          </a:xfrm>
          <a:prstGeom prst="rect">
            <a:avLst/>
          </a:prstGeom>
          <a:solidFill>
            <a:srgbClr val="1F4E79"/>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8CC82FB-45A3-4651-8865-CF57473F5EF1}"/>
              </a:ext>
            </a:extLst>
          </p:cNvPr>
          <p:cNvSpPr txBox="1"/>
          <p:nvPr/>
        </p:nvSpPr>
        <p:spPr>
          <a:xfrm>
            <a:off x="508000" y="355600"/>
            <a:ext cx="11176000" cy="954107"/>
          </a:xfrm>
          <a:prstGeom prst="rect">
            <a:avLst/>
          </a:prstGeom>
          <a:noFill/>
        </p:spPr>
        <p:txBody>
          <a:bodyPr vert="horz" rtlCol="0">
            <a:spAutoFit/>
          </a:bodyPr>
          <a:lstStyle/>
          <a:p>
            <a:r>
              <a:rPr lang="en-US" sz="2800" b="1">
                <a:solidFill>
                  <a:srgbClr val="1C2328"/>
                </a:solidFill>
              </a:rPr>
              <a:t>What it means: the gaps are closing, but unevenly – treat these numbers as direction, not precision</a:t>
            </a:r>
          </a:p>
        </p:txBody>
      </p:sp>
      <p:sp>
        <p:nvSpPr>
          <p:cNvPr id="4" name="TextBox 3">
            <a:extLst>
              <a:ext uri="{FF2B5EF4-FFF2-40B4-BE49-F238E27FC236}">
                <a16:creationId xmlns:a16="http://schemas.microsoft.com/office/drawing/2014/main" id="{FDCED707-2A38-FC90-BFB8-F25734FBB499}"/>
              </a:ext>
            </a:extLst>
          </p:cNvPr>
          <p:cNvSpPr txBox="1"/>
          <p:nvPr/>
        </p:nvSpPr>
        <p:spPr>
          <a:xfrm>
            <a:off x="508000" y="6375400"/>
            <a:ext cx="11176000" cy="246221"/>
          </a:xfrm>
          <a:prstGeom prst="rect">
            <a:avLst/>
          </a:prstGeom>
          <a:noFill/>
        </p:spPr>
        <p:txBody>
          <a:bodyPr vert="horz" rtlCol="0">
            <a:spAutoFit/>
          </a:bodyPr>
          <a:lstStyle/>
          <a:p>
            <a:r>
              <a:rPr lang="en-US" sz="1000">
                <a:solidFill>
                  <a:srgbClr val="6E6E6E"/>
                </a:solidFill>
              </a:rPr>
              <a:t>All figures come from WDI_Development_2000-2024.xlsx (Power Query + Data Model; refreshable). 19 automated checks pass, incl. independent re-calculation of key numbers.</a:t>
            </a:r>
          </a:p>
        </p:txBody>
      </p:sp>
      <p:sp>
        <p:nvSpPr>
          <p:cNvPr id="5" name="Rectangle 4">
            <a:extLst>
              <a:ext uri="{FF2B5EF4-FFF2-40B4-BE49-F238E27FC236}">
                <a16:creationId xmlns:a16="http://schemas.microsoft.com/office/drawing/2014/main" id="{8A529AF0-B7B3-414A-273E-9DC40C5B4120}"/>
              </a:ext>
            </a:extLst>
          </p:cNvPr>
          <p:cNvSpPr/>
          <p:nvPr/>
        </p:nvSpPr>
        <p:spPr>
          <a:xfrm>
            <a:off x="508000" y="1778000"/>
            <a:ext cx="5461000" cy="3937000"/>
          </a:xfrm>
          <a:prstGeom prst="rect">
            <a:avLst/>
          </a:prstGeom>
          <a:solidFill>
            <a:srgbClr val="F2F6FA"/>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EBB8691-1F9C-B979-F56C-9ECF3F3DA93C}"/>
              </a:ext>
            </a:extLst>
          </p:cNvPr>
          <p:cNvSpPr/>
          <p:nvPr/>
        </p:nvSpPr>
        <p:spPr>
          <a:xfrm>
            <a:off x="6223000" y="1778000"/>
            <a:ext cx="5461000" cy="3937000"/>
          </a:xfrm>
          <a:prstGeom prst="rect">
            <a:avLst/>
          </a:prstGeom>
          <a:solidFill>
            <a:srgbClr val="F2F6FA"/>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C72D183-628C-D47F-61DA-5FD6671D05EB}"/>
              </a:ext>
            </a:extLst>
          </p:cNvPr>
          <p:cNvSpPr txBox="1"/>
          <p:nvPr/>
        </p:nvSpPr>
        <p:spPr>
          <a:xfrm>
            <a:off x="762000" y="2438400"/>
            <a:ext cx="5016500" cy="2554545"/>
          </a:xfrm>
          <a:prstGeom prst="rect">
            <a:avLst/>
          </a:prstGeom>
          <a:noFill/>
        </p:spPr>
        <p:txBody>
          <a:bodyPr vert="horz" rtlCol="0">
            <a:spAutoFit/>
          </a:bodyPr>
          <a:lstStyle/>
          <a:p>
            <a:pPr indent="-285750">
              <a:buChar char="•"/>
            </a:pPr>
            <a:r>
              <a:rPr lang="en-US" sz="1600"/>
              <a:t>Growth has shifted east and south: China, India, Turkiye, Poland and Indonesia led income gains; most rich economies grew slowly.
Shocks are synchronised: in 2009 and 2020 most of the 25 shrank in the same year – plan for shared downturns.
The next internet users are in India (65%) and Nigeria (41%), still far below the 90% median.
Income convergence has stalled since 2019 – watch whether it resumes.</a:t>
            </a:r>
          </a:p>
        </p:txBody>
      </p:sp>
      <p:sp>
        <p:nvSpPr>
          <p:cNvPr id="8" name="TextBox 7">
            <a:extLst>
              <a:ext uri="{FF2B5EF4-FFF2-40B4-BE49-F238E27FC236}">
                <a16:creationId xmlns:a16="http://schemas.microsoft.com/office/drawing/2014/main" id="{3066D5A8-1D0B-971E-637D-B7B78C70537B}"/>
              </a:ext>
            </a:extLst>
          </p:cNvPr>
          <p:cNvSpPr txBox="1"/>
          <p:nvPr/>
        </p:nvSpPr>
        <p:spPr>
          <a:xfrm>
            <a:off x="6477000" y="2438400"/>
            <a:ext cx="5016500" cy="2308324"/>
          </a:xfrm>
          <a:prstGeom prst="rect">
            <a:avLst/>
          </a:prstGeom>
          <a:noFill/>
        </p:spPr>
        <p:txBody>
          <a:bodyPr vert="horz" rtlCol="0">
            <a:spAutoFit/>
          </a:bodyPr>
          <a:lstStyle/>
          <a:p>
            <a:pPr indent="-285750">
              <a:buChar char="•"/>
            </a:pPr>
            <a:r>
              <a:rPr lang="en-US" sz="1600"/>
              <a:t>World Bank World Development Indicators (updated 13 Jul 2026), CC BY 4.0. The 25 economies were chosen to span regions and income levels.
2024 values are provisional; PPP estimates are revised with new price surveys.
Medians are not population- or GDP-weighted; national averages hide inequality within countries.
Missing values are left blank, not estimated (e.g. Australia internet 2002–04).</a:t>
            </a:r>
          </a:p>
        </p:txBody>
      </p:sp>
      <p:sp>
        <p:nvSpPr>
          <p:cNvPr id="9" name="TextBox 8">
            <a:extLst>
              <a:ext uri="{FF2B5EF4-FFF2-40B4-BE49-F238E27FC236}">
                <a16:creationId xmlns:a16="http://schemas.microsoft.com/office/drawing/2014/main" id="{04487415-7350-A763-7D8E-3B581DA50D17}"/>
              </a:ext>
            </a:extLst>
          </p:cNvPr>
          <p:cNvSpPr txBox="1"/>
          <p:nvPr/>
        </p:nvSpPr>
        <p:spPr>
          <a:xfrm>
            <a:off x="762000" y="1968500"/>
            <a:ext cx="5016500" cy="381000"/>
          </a:xfrm>
          <a:prstGeom prst="rect">
            <a:avLst/>
          </a:prstGeom>
          <a:noFill/>
        </p:spPr>
        <p:txBody>
          <a:bodyPr vert="horz" rtlCol="0">
            <a:spAutoFit/>
          </a:bodyPr>
          <a:lstStyle/>
          <a:p>
            <a:r>
              <a:rPr lang="en-US" b="1">
                <a:solidFill>
                  <a:srgbClr val="1F4E79"/>
                </a:solidFill>
              </a:rPr>
              <a:t>So what</a:t>
            </a:r>
          </a:p>
        </p:txBody>
      </p:sp>
      <p:sp>
        <p:nvSpPr>
          <p:cNvPr id="10" name="TextBox 9">
            <a:extLst>
              <a:ext uri="{FF2B5EF4-FFF2-40B4-BE49-F238E27FC236}">
                <a16:creationId xmlns:a16="http://schemas.microsoft.com/office/drawing/2014/main" id="{DD580B90-AA58-CAA6-BC66-435FA49CB251}"/>
              </a:ext>
            </a:extLst>
          </p:cNvPr>
          <p:cNvSpPr txBox="1"/>
          <p:nvPr/>
        </p:nvSpPr>
        <p:spPr>
          <a:xfrm>
            <a:off x="6477000" y="1968500"/>
            <a:ext cx="5016500" cy="381000"/>
          </a:xfrm>
          <a:prstGeom prst="rect">
            <a:avLst/>
          </a:prstGeom>
          <a:noFill/>
        </p:spPr>
        <p:txBody>
          <a:bodyPr vert="horz" rtlCol="0">
            <a:spAutoFit/>
          </a:bodyPr>
          <a:lstStyle/>
          <a:p>
            <a:r>
              <a:rPr lang="en-US" b="1">
                <a:solidFill>
                  <a:srgbClr val="1F4E79"/>
                </a:solidFill>
              </a:rPr>
              <a:t>Sources &amp; caveats</a:t>
            </a:r>
          </a:p>
        </p:txBody>
      </p:sp>
    </p:spTree>
    <p:extLst>
      <p:ext uri="{BB962C8B-B14F-4D97-AF65-F5344CB8AC3E}">
        <p14:creationId xmlns:p14="http://schemas.microsoft.com/office/powerpoint/2010/main" val="13019455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1746</Words>
  <Application>Microsoft Office PowerPoint</Application>
  <PresentationFormat>Widescreen</PresentationFormat>
  <Paragraphs>77</Paragraphs>
  <Slides>7</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9</cp:revision>
  <dcterms:created xsi:type="dcterms:W3CDTF">2026-10-07T08:43:30Z</dcterms:created>
  <dcterms:modified xsi:type="dcterms:W3CDTF">2026-10-07T12:02:47Z</dcterms:modified>
</cp:coreProperties>
</file>